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60" r:id="rId2"/>
    <p:sldMasterId id="2147483811" r:id="rId3"/>
    <p:sldMasterId id="2147483839" r:id="rId4"/>
  </p:sldMasterIdLst>
  <p:notesMasterIdLst>
    <p:notesMasterId r:id="rId14"/>
  </p:notesMasterIdLst>
  <p:sldIdLst>
    <p:sldId id="3145" r:id="rId5"/>
    <p:sldId id="3170" r:id="rId6"/>
    <p:sldId id="3155" r:id="rId7"/>
    <p:sldId id="3432" r:id="rId8"/>
    <p:sldId id="3442" r:id="rId9"/>
    <p:sldId id="3443" r:id="rId10"/>
    <p:sldId id="3431" r:id="rId11"/>
    <p:sldId id="3168" r:id="rId12"/>
    <p:sldId id="278" r:id="rId13"/>
  </p:sldIdLst>
  <p:sldSz cx="12192000" cy="6858000"/>
  <p:notesSz cx="45656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Gaya Medium 2 - Akse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8FCE13-79DB-4F06-AD6D-8C17F35017DC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B07103-639C-49AF-ACDE-CB4EF7015A38}">
      <dgm:prSet phldrT="[Text]" custT="1"/>
      <dgm:spPr/>
      <dgm:t>
        <a:bodyPr/>
        <a:lstStyle/>
        <a:p>
          <a:r>
            <a:rPr lang="en-US" sz="1800" dirty="0" err="1">
              <a:solidFill>
                <a:srgbClr val="FFFF00"/>
              </a:solidFill>
            </a:rPr>
            <a:t>Bansos</a:t>
          </a:r>
          <a:r>
            <a:rPr lang="en-US" sz="1800" dirty="0">
              <a:solidFill>
                <a:srgbClr val="FFFF00"/>
              </a:solidFill>
            </a:rPr>
            <a:t> with    AI &amp; BI</a:t>
          </a:r>
        </a:p>
      </dgm:t>
    </dgm:pt>
    <dgm:pt modelId="{1DA02096-A7D9-4866-9B48-B3EB71D50A89}" type="parTrans" cxnId="{7DCF0329-3CC8-4262-9762-D7EA7BD299F5}">
      <dgm:prSet/>
      <dgm:spPr/>
      <dgm:t>
        <a:bodyPr/>
        <a:lstStyle/>
        <a:p>
          <a:endParaRPr lang="en-US"/>
        </a:p>
      </dgm:t>
    </dgm:pt>
    <dgm:pt modelId="{A3013270-17E4-4654-9EFC-3D7114EBA480}" type="sibTrans" cxnId="{7DCF0329-3CC8-4262-9762-D7EA7BD299F5}">
      <dgm:prSet/>
      <dgm:spPr/>
      <dgm:t>
        <a:bodyPr/>
        <a:lstStyle/>
        <a:p>
          <a:endParaRPr lang="en-US"/>
        </a:p>
      </dgm:t>
    </dgm:pt>
    <dgm:pt modelId="{F15530A8-DFA4-45A0-98F9-619445B89667}">
      <dgm:prSet phldrT="[Text]" custT="1"/>
      <dgm:spPr/>
      <dgm:t>
        <a:bodyPr/>
        <a:lstStyle/>
        <a:p>
          <a:r>
            <a:rPr lang="en-US" sz="1050" dirty="0" err="1"/>
            <a:t>Penetapan</a:t>
          </a:r>
          <a:endParaRPr lang="en-US" sz="1050" dirty="0"/>
        </a:p>
      </dgm:t>
    </dgm:pt>
    <dgm:pt modelId="{5C8E89B8-058E-4B02-A84C-D8C0B321FB08}" type="parTrans" cxnId="{47188AFF-E974-4E65-A7B4-7D45C3A6C806}">
      <dgm:prSet/>
      <dgm:spPr/>
      <dgm:t>
        <a:bodyPr/>
        <a:lstStyle/>
        <a:p>
          <a:endParaRPr lang="en-US"/>
        </a:p>
      </dgm:t>
    </dgm:pt>
    <dgm:pt modelId="{29964714-BA86-416F-884A-79BDD170579E}" type="sibTrans" cxnId="{47188AFF-E974-4E65-A7B4-7D45C3A6C806}">
      <dgm:prSet/>
      <dgm:spPr/>
      <dgm:t>
        <a:bodyPr/>
        <a:lstStyle/>
        <a:p>
          <a:endParaRPr lang="en-US"/>
        </a:p>
      </dgm:t>
    </dgm:pt>
    <dgm:pt modelId="{53204901-AAB8-446C-86B5-A8CFE884B65F}">
      <dgm:prSet phldrT="[Text]" custT="1"/>
      <dgm:spPr/>
      <dgm:t>
        <a:bodyPr/>
        <a:lstStyle/>
        <a:p>
          <a:r>
            <a:rPr lang="en-US" sz="900" dirty="0" err="1"/>
            <a:t>Pelaksanaan</a:t>
          </a:r>
          <a:endParaRPr lang="en-US" sz="900" dirty="0"/>
        </a:p>
      </dgm:t>
    </dgm:pt>
    <dgm:pt modelId="{57859BCE-933F-4FED-828A-652258BB92F9}" type="parTrans" cxnId="{685C29FF-263B-4186-8E60-311AFD22FA0F}">
      <dgm:prSet/>
      <dgm:spPr/>
      <dgm:t>
        <a:bodyPr/>
        <a:lstStyle/>
        <a:p>
          <a:endParaRPr lang="en-US"/>
        </a:p>
      </dgm:t>
    </dgm:pt>
    <dgm:pt modelId="{D8AD1CBF-9E8A-4426-BAE9-9B757C0B3561}" type="sibTrans" cxnId="{685C29FF-263B-4186-8E60-311AFD22FA0F}">
      <dgm:prSet/>
      <dgm:spPr/>
      <dgm:t>
        <a:bodyPr/>
        <a:lstStyle/>
        <a:p>
          <a:endParaRPr lang="en-US"/>
        </a:p>
      </dgm:t>
    </dgm:pt>
    <dgm:pt modelId="{DBB8ADB3-26FC-43DB-A2FE-789F60414F62}">
      <dgm:prSet phldrT="[Text]" custT="1"/>
      <dgm:spPr/>
      <dgm:t>
        <a:bodyPr/>
        <a:lstStyle/>
        <a:p>
          <a:r>
            <a:rPr lang="en-US" sz="1100" dirty="0" err="1"/>
            <a:t>Graduasi</a:t>
          </a:r>
          <a:endParaRPr lang="en-US" sz="1100" dirty="0"/>
        </a:p>
      </dgm:t>
    </dgm:pt>
    <dgm:pt modelId="{27B56BA8-4DF7-48E9-BC68-766B151A03DD}" type="parTrans" cxnId="{58189088-8E19-4438-97B6-1503F3FA52B1}">
      <dgm:prSet/>
      <dgm:spPr/>
      <dgm:t>
        <a:bodyPr/>
        <a:lstStyle/>
        <a:p>
          <a:endParaRPr lang="en-US"/>
        </a:p>
      </dgm:t>
    </dgm:pt>
    <dgm:pt modelId="{391C136E-AE7E-4868-9096-4F5920D782CD}" type="sibTrans" cxnId="{58189088-8E19-4438-97B6-1503F3FA52B1}">
      <dgm:prSet/>
      <dgm:spPr/>
      <dgm:t>
        <a:bodyPr/>
        <a:lstStyle/>
        <a:p>
          <a:endParaRPr lang="en-US"/>
        </a:p>
      </dgm:t>
    </dgm:pt>
    <dgm:pt modelId="{7352B0BB-47E1-48D3-9B57-B2C59C399898}">
      <dgm:prSet phldrT="[Text]" custT="1"/>
      <dgm:spPr/>
      <dgm:t>
        <a:bodyPr/>
        <a:lstStyle/>
        <a:p>
          <a:r>
            <a:rPr lang="en-US" sz="1000" dirty="0" err="1"/>
            <a:t>Perencanaan</a:t>
          </a:r>
          <a:endParaRPr lang="en-US" sz="1000" dirty="0"/>
        </a:p>
      </dgm:t>
    </dgm:pt>
    <dgm:pt modelId="{39225FEB-86FF-4213-BBCB-77B4BA345CA1}" type="parTrans" cxnId="{3DC2FA76-41BC-48BE-A9DF-CB2CAF86FAEE}">
      <dgm:prSet/>
      <dgm:spPr/>
      <dgm:t>
        <a:bodyPr/>
        <a:lstStyle/>
        <a:p>
          <a:endParaRPr lang="en-ID"/>
        </a:p>
      </dgm:t>
    </dgm:pt>
    <dgm:pt modelId="{64D15765-F001-4F5C-B760-22E387957D71}" type="sibTrans" cxnId="{3DC2FA76-41BC-48BE-A9DF-CB2CAF86FAEE}">
      <dgm:prSet/>
      <dgm:spPr/>
      <dgm:t>
        <a:bodyPr/>
        <a:lstStyle/>
        <a:p>
          <a:endParaRPr lang="en-ID"/>
        </a:p>
      </dgm:t>
    </dgm:pt>
    <dgm:pt modelId="{E436959F-59A4-4A52-94A0-62CE7DA0CC9A}" type="pres">
      <dgm:prSet presAssocID="{DD8FCE13-79DB-4F06-AD6D-8C17F35017D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C704DC3-2F99-41CB-88FD-AEAD09A04EA0}" type="pres">
      <dgm:prSet presAssocID="{7BB07103-639C-49AF-ACDE-CB4EF7015A38}" presName="centerShape" presStyleLbl="node0" presStyleIdx="0" presStyleCnt="1" custScaleX="113553"/>
      <dgm:spPr/>
    </dgm:pt>
    <dgm:pt modelId="{451D409E-3D84-4F5A-B278-1E2BA695884F}" type="pres">
      <dgm:prSet presAssocID="{7352B0BB-47E1-48D3-9B57-B2C59C399898}" presName="node" presStyleLbl="node1" presStyleIdx="0" presStyleCnt="4" custScaleX="169000" custScaleY="120993">
        <dgm:presLayoutVars>
          <dgm:bulletEnabled val="1"/>
        </dgm:presLayoutVars>
      </dgm:prSet>
      <dgm:spPr/>
    </dgm:pt>
    <dgm:pt modelId="{74D7C1CD-D63A-4CC8-AAFB-AD8883DEA70B}" type="pres">
      <dgm:prSet presAssocID="{7352B0BB-47E1-48D3-9B57-B2C59C399898}" presName="dummy" presStyleCnt="0"/>
      <dgm:spPr/>
    </dgm:pt>
    <dgm:pt modelId="{B46FE796-461F-443F-9F3B-C736B723696D}" type="pres">
      <dgm:prSet presAssocID="{64D15765-F001-4F5C-B760-22E387957D71}" presName="sibTrans" presStyleLbl="sibTrans2D1" presStyleIdx="0" presStyleCnt="4"/>
      <dgm:spPr/>
    </dgm:pt>
    <dgm:pt modelId="{F6D473C1-9BDB-4B2B-B74A-755C06A585F8}" type="pres">
      <dgm:prSet presAssocID="{F15530A8-DFA4-45A0-98F9-619445B89667}" presName="node" presStyleLbl="node1" presStyleIdx="1" presStyleCnt="4" custScaleX="138147">
        <dgm:presLayoutVars>
          <dgm:bulletEnabled val="1"/>
        </dgm:presLayoutVars>
      </dgm:prSet>
      <dgm:spPr/>
    </dgm:pt>
    <dgm:pt modelId="{32227E0E-9636-4243-91CD-79131D12722C}" type="pres">
      <dgm:prSet presAssocID="{F15530A8-DFA4-45A0-98F9-619445B89667}" presName="dummy" presStyleCnt="0"/>
      <dgm:spPr/>
    </dgm:pt>
    <dgm:pt modelId="{54B6A69B-1EE7-4C28-9759-74749B85BC30}" type="pres">
      <dgm:prSet presAssocID="{29964714-BA86-416F-884A-79BDD170579E}" presName="sibTrans" presStyleLbl="sibTrans2D1" presStyleIdx="1" presStyleCnt="4"/>
      <dgm:spPr/>
    </dgm:pt>
    <dgm:pt modelId="{3CA287B6-FACB-4594-A540-13938017B9D0}" type="pres">
      <dgm:prSet presAssocID="{53204901-AAB8-446C-86B5-A8CFE884B65F}" presName="node" presStyleLbl="node1" presStyleIdx="2" presStyleCnt="4" custScaleX="146355">
        <dgm:presLayoutVars>
          <dgm:bulletEnabled val="1"/>
        </dgm:presLayoutVars>
      </dgm:prSet>
      <dgm:spPr/>
    </dgm:pt>
    <dgm:pt modelId="{BD7281EA-B676-40BB-8DFB-FAEDF7EA3931}" type="pres">
      <dgm:prSet presAssocID="{53204901-AAB8-446C-86B5-A8CFE884B65F}" presName="dummy" presStyleCnt="0"/>
      <dgm:spPr/>
    </dgm:pt>
    <dgm:pt modelId="{975270E0-1E87-4F7A-B0B0-1E71D4FA23B3}" type="pres">
      <dgm:prSet presAssocID="{D8AD1CBF-9E8A-4426-BAE9-9B757C0B3561}" presName="sibTrans" presStyleLbl="sibTrans2D1" presStyleIdx="2" presStyleCnt="4"/>
      <dgm:spPr/>
    </dgm:pt>
    <dgm:pt modelId="{64A81BF3-7A8F-45C4-B2A1-24FC03E72F2E}" type="pres">
      <dgm:prSet presAssocID="{DBB8ADB3-26FC-43DB-A2FE-789F60414F62}" presName="node" presStyleLbl="node1" presStyleIdx="3" presStyleCnt="4" custScaleX="131728" custScaleY="127544">
        <dgm:presLayoutVars>
          <dgm:bulletEnabled val="1"/>
        </dgm:presLayoutVars>
      </dgm:prSet>
      <dgm:spPr/>
    </dgm:pt>
    <dgm:pt modelId="{2C1416BB-C0B9-43D3-8448-DF32E85D7DD3}" type="pres">
      <dgm:prSet presAssocID="{DBB8ADB3-26FC-43DB-A2FE-789F60414F62}" presName="dummy" presStyleCnt="0"/>
      <dgm:spPr/>
    </dgm:pt>
    <dgm:pt modelId="{65A98FA0-0024-476E-9282-F08035A8FCB1}" type="pres">
      <dgm:prSet presAssocID="{391C136E-AE7E-4868-9096-4F5920D782CD}" presName="sibTrans" presStyleLbl="sibTrans2D1" presStyleIdx="3" presStyleCnt="4"/>
      <dgm:spPr/>
    </dgm:pt>
  </dgm:ptLst>
  <dgm:cxnLst>
    <dgm:cxn modelId="{BA4B831D-FA5D-1745-BF1D-961174E8F61B}" type="presOf" srcId="{7BB07103-639C-49AF-ACDE-CB4EF7015A38}" destId="{EC704DC3-2F99-41CB-88FD-AEAD09A04EA0}" srcOrd="0" destOrd="0" presId="urn:microsoft.com/office/officeart/2005/8/layout/radial6"/>
    <dgm:cxn modelId="{5B712F1E-B8A3-964F-BD2D-648721A0ED81}" type="presOf" srcId="{D8AD1CBF-9E8A-4426-BAE9-9B757C0B3561}" destId="{975270E0-1E87-4F7A-B0B0-1E71D4FA23B3}" srcOrd="0" destOrd="0" presId="urn:microsoft.com/office/officeart/2005/8/layout/radial6"/>
    <dgm:cxn modelId="{7DCF0329-3CC8-4262-9762-D7EA7BD299F5}" srcId="{DD8FCE13-79DB-4F06-AD6D-8C17F35017DC}" destId="{7BB07103-639C-49AF-ACDE-CB4EF7015A38}" srcOrd="0" destOrd="0" parTransId="{1DA02096-A7D9-4866-9B48-B3EB71D50A89}" sibTransId="{A3013270-17E4-4654-9EFC-3D7114EBA480}"/>
    <dgm:cxn modelId="{4F2D9C3E-9F9A-124D-982F-071F38F58552}" type="presOf" srcId="{F15530A8-DFA4-45A0-98F9-619445B89667}" destId="{F6D473C1-9BDB-4B2B-B74A-755C06A585F8}" srcOrd="0" destOrd="0" presId="urn:microsoft.com/office/officeart/2005/8/layout/radial6"/>
    <dgm:cxn modelId="{D61C0840-93D2-8F44-A9D4-2692825CF13C}" type="presOf" srcId="{29964714-BA86-416F-884A-79BDD170579E}" destId="{54B6A69B-1EE7-4C28-9759-74749B85BC30}" srcOrd="0" destOrd="0" presId="urn:microsoft.com/office/officeart/2005/8/layout/radial6"/>
    <dgm:cxn modelId="{8BB26454-99F2-004D-A150-5180563ECC9A}" type="presOf" srcId="{DD8FCE13-79DB-4F06-AD6D-8C17F35017DC}" destId="{E436959F-59A4-4A52-94A0-62CE7DA0CC9A}" srcOrd="0" destOrd="0" presId="urn:microsoft.com/office/officeart/2005/8/layout/radial6"/>
    <dgm:cxn modelId="{3DC2FA76-41BC-48BE-A9DF-CB2CAF86FAEE}" srcId="{7BB07103-639C-49AF-ACDE-CB4EF7015A38}" destId="{7352B0BB-47E1-48D3-9B57-B2C59C399898}" srcOrd="0" destOrd="0" parTransId="{39225FEB-86FF-4213-BBCB-77B4BA345CA1}" sibTransId="{64D15765-F001-4F5C-B760-22E387957D71}"/>
    <dgm:cxn modelId="{58189088-8E19-4438-97B6-1503F3FA52B1}" srcId="{7BB07103-639C-49AF-ACDE-CB4EF7015A38}" destId="{DBB8ADB3-26FC-43DB-A2FE-789F60414F62}" srcOrd="3" destOrd="0" parTransId="{27B56BA8-4DF7-48E9-BC68-766B151A03DD}" sibTransId="{391C136E-AE7E-4868-9096-4F5920D782CD}"/>
    <dgm:cxn modelId="{3EC03691-7310-084C-ACEF-99804D3A1D2C}" type="presOf" srcId="{391C136E-AE7E-4868-9096-4F5920D782CD}" destId="{65A98FA0-0024-476E-9282-F08035A8FCB1}" srcOrd="0" destOrd="0" presId="urn:microsoft.com/office/officeart/2005/8/layout/radial6"/>
    <dgm:cxn modelId="{C05E51A2-4319-3C4D-9355-BB2B1D3AF8A3}" type="presOf" srcId="{DBB8ADB3-26FC-43DB-A2FE-789F60414F62}" destId="{64A81BF3-7A8F-45C4-B2A1-24FC03E72F2E}" srcOrd="0" destOrd="0" presId="urn:microsoft.com/office/officeart/2005/8/layout/radial6"/>
    <dgm:cxn modelId="{69E3C1D0-18B4-DA48-8CCB-31CCC0A02C2B}" type="presOf" srcId="{7352B0BB-47E1-48D3-9B57-B2C59C399898}" destId="{451D409E-3D84-4F5A-B278-1E2BA695884F}" srcOrd="0" destOrd="0" presId="urn:microsoft.com/office/officeart/2005/8/layout/radial6"/>
    <dgm:cxn modelId="{71B01FD8-BF99-F64E-A29E-CD47BEABB519}" type="presOf" srcId="{64D15765-F001-4F5C-B760-22E387957D71}" destId="{B46FE796-461F-443F-9F3B-C736B723696D}" srcOrd="0" destOrd="0" presId="urn:microsoft.com/office/officeart/2005/8/layout/radial6"/>
    <dgm:cxn modelId="{90D462F5-6886-9A4F-8251-2B73D940BC3C}" type="presOf" srcId="{53204901-AAB8-446C-86B5-A8CFE884B65F}" destId="{3CA287B6-FACB-4594-A540-13938017B9D0}" srcOrd="0" destOrd="0" presId="urn:microsoft.com/office/officeart/2005/8/layout/radial6"/>
    <dgm:cxn modelId="{685C29FF-263B-4186-8E60-311AFD22FA0F}" srcId="{7BB07103-639C-49AF-ACDE-CB4EF7015A38}" destId="{53204901-AAB8-446C-86B5-A8CFE884B65F}" srcOrd="2" destOrd="0" parTransId="{57859BCE-933F-4FED-828A-652258BB92F9}" sibTransId="{D8AD1CBF-9E8A-4426-BAE9-9B757C0B3561}"/>
    <dgm:cxn modelId="{47188AFF-E974-4E65-A7B4-7D45C3A6C806}" srcId="{7BB07103-639C-49AF-ACDE-CB4EF7015A38}" destId="{F15530A8-DFA4-45A0-98F9-619445B89667}" srcOrd="1" destOrd="0" parTransId="{5C8E89B8-058E-4B02-A84C-D8C0B321FB08}" sibTransId="{29964714-BA86-416F-884A-79BDD170579E}"/>
    <dgm:cxn modelId="{117AC7C6-94CF-1741-BC5E-853797850BC7}" type="presParOf" srcId="{E436959F-59A4-4A52-94A0-62CE7DA0CC9A}" destId="{EC704DC3-2F99-41CB-88FD-AEAD09A04EA0}" srcOrd="0" destOrd="0" presId="urn:microsoft.com/office/officeart/2005/8/layout/radial6"/>
    <dgm:cxn modelId="{DFA72511-3873-A145-B943-F7CB5B264949}" type="presParOf" srcId="{E436959F-59A4-4A52-94A0-62CE7DA0CC9A}" destId="{451D409E-3D84-4F5A-B278-1E2BA695884F}" srcOrd="1" destOrd="0" presId="urn:microsoft.com/office/officeart/2005/8/layout/radial6"/>
    <dgm:cxn modelId="{F732307C-478D-DD42-B314-EA13EBC19688}" type="presParOf" srcId="{E436959F-59A4-4A52-94A0-62CE7DA0CC9A}" destId="{74D7C1CD-D63A-4CC8-AAFB-AD8883DEA70B}" srcOrd="2" destOrd="0" presId="urn:microsoft.com/office/officeart/2005/8/layout/radial6"/>
    <dgm:cxn modelId="{C3056D42-8E09-5D45-949E-0FEE50C0091F}" type="presParOf" srcId="{E436959F-59A4-4A52-94A0-62CE7DA0CC9A}" destId="{B46FE796-461F-443F-9F3B-C736B723696D}" srcOrd="3" destOrd="0" presId="urn:microsoft.com/office/officeart/2005/8/layout/radial6"/>
    <dgm:cxn modelId="{5A8D4EA1-77FF-F743-8134-D6A40C176518}" type="presParOf" srcId="{E436959F-59A4-4A52-94A0-62CE7DA0CC9A}" destId="{F6D473C1-9BDB-4B2B-B74A-755C06A585F8}" srcOrd="4" destOrd="0" presId="urn:microsoft.com/office/officeart/2005/8/layout/radial6"/>
    <dgm:cxn modelId="{9CC8C212-6B29-1544-9D37-7D061FF85507}" type="presParOf" srcId="{E436959F-59A4-4A52-94A0-62CE7DA0CC9A}" destId="{32227E0E-9636-4243-91CD-79131D12722C}" srcOrd="5" destOrd="0" presId="urn:microsoft.com/office/officeart/2005/8/layout/radial6"/>
    <dgm:cxn modelId="{05698B1A-7C71-C443-9792-60746819D73B}" type="presParOf" srcId="{E436959F-59A4-4A52-94A0-62CE7DA0CC9A}" destId="{54B6A69B-1EE7-4C28-9759-74749B85BC30}" srcOrd="6" destOrd="0" presId="urn:microsoft.com/office/officeart/2005/8/layout/radial6"/>
    <dgm:cxn modelId="{0757DF31-3C79-8341-88B4-806C3A993592}" type="presParOf" srcId="{E436959F-59A4-4A52-94A0-62CE7DA0CC9A}" destId="{3CA287B6-FACB-4594-A540-13938017B9D0}" srcOrd="7" destOrd="0" presId="urn:microsoft.com/office/officeart/2005/8/layout/radial6"/>
    <dgm:cxn modelId="{C71846A9-B3C2-F246-BF81-6FFD7A915DD8}" type="presParOf" srcId="{E436959F-59A4-4A52-94A0-62CE7DA0CC9A}" destId="{BD7281EA-B676-40BB-8DFB-FAEDF7EA3931}" srcOrd="8" destOrd="0" presId="urn:microsoft.com/office/officeart/2005/8/layout/radial6"/>
    <dgm:cxn modelId="{819CBD5C-77B7-8C4C-959C-C08E9BF5932B}" type="presParOf" srcId="{E436959F-59A4-4A52-94A0-62CE7DA0CC9A}" destId="{975270E0-1E87-4F7A-B0B0-1E71D4FA23B3}" srcOrd="9" destOrd="0" presId="urn:microsoft.com/office/officeart/2005/8/layout/radial6"/>
    <dgm:cxn modelId="{4286F058-F750-324C-8458-281149E12F97}" type="presParOf" srcId="{E436959F-59A4-4A52-94A0-62CE7DA0CC9A}" destId="{64A81BF3-7A8F-45C4-B2A1-24FC03E72F2E}" srcOrd="10" destOrd="0" presId="urn:microsoft.com/office/officeart/2005/8/layout/radial6"/>
    <dgm:cxn modelId="{1B6B713B-3B32-D848-9034-FFB39F1D6199}" type="presParOf" srcId="{E436959F-59A4-4A52-94A0-62CE7DA0CC9A}" destId="{2C1416BB-C0B9-43D3-8448-DF32E85D7DD3}" srcOrd="11" destOrd="0" presId="urn:microsoft.com/office/officeart/2005/8/layout/radial6"/>
    <dgm:cxn modelId="{DF69A9F5-6844-6148-98C1-3DB39A25511F}" type="presParOf" srcId="{E436959F-59A4-4A52-94A0-62CE7DA0CC9A}" destId="{65A98FA0-0024-476E-9282-F08035A8FCB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98FA0-0024-476E-9282-F08035A8FCB1}">
      <dsp:nvSpPr>
        <dsp:cNvPr id="0" name=""/>
        <dsp:cNvSpPr/>
      </dsp:nvSpPr>
      <dsp:spPr>
        <a:xfrm>
          <a:off x="1221619" y="434191"/>
          <a:ext cx="2598897" cy="2598897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5270E0-1E87-4F7A-B0B0-1E71D4FA23B3}">
      <dsp:nvSpPr>
        <dsp:cNvPr id="0" name=""/>
        <dsp:cNvSpPr/>
      </dsp:nvSpPr>
      <dsp:spPr>
        <a:xfrm>
          <a:off x="1221619" y="434191"/>
          <a:ext cx="2598897" cy="2598897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B6A69B-1EE7-4C28-9759-74749B85BC30}">
      <dsp:nvSpPr>
        <dsp:cNvPr id="0" name=""/>
        <dsp:cNvSpPr/>
      </dsp:nvSpPr>
      <dsp:spPr>
        <a:xfrm>
          <a:off x="1221619" y="434191"/>
          <a:ext cx="2598897" cy="2598897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6FE796-461F-443F-9F3B-C736B723696D}">
      <dsp:nvSpPr>
        <dsp:cNvPr id="0" name=""/>
        <dsp:cNvSpPr/>
      </dsp:nvSpPr>
      <dsp:spPr>
        <a:xfrm>
          <a:off x="1221619" y="434191"/>
          <a:ext cx="2598897" cy="2598897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704DC3-2F99-41CB-88FD-AEAD09A04EA0}">
      <dsp:nvSpPr>
        <dsp:cNvPr id="0" name=""/>
        <dsp:cNvSpPr/>
      </dsp:nvSpPr>
      <dsp:spPr>
        <a:xfrm>
          <a:off x="1841615" y="1135282"/>
          <a:ext cx="1358905" cy="11967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FFFF00"/>
              </a:solidFill>
            </a:rPr>
            <a:t>Bansos</a:t>
          </a:r>
          <a:r>
            <a:rPr lang="en-US" sz="1800" kern="1200" dirty="0">
              <a:solidFill>
                <a:srgbClr val="FFFF00"/>
              </a:solidFill>
            </a:rPr>
            <a:t> with    AI &amp; BI</a:t>
          </a:r>
        </a:p>
      </dsp:txBody>
      <dsp:txXfrm>
        <a:off x="2040622" y="1310537"/>
        <a:ext cx="960891" cy="846205"/>
      </dsp:txXfrm>
    </dsp:sp>
    <dsp:sp modelId="{451D409E-3D84-4F5A-B278-1E2BA695884F}">
      <dsp:nvSpPr>
        <dsp:cNvPr id="0" name=""/>
        <dsp:cNvSpPr/>
      </dsp:nvSpPr>
      <dsp:spPr>
        <a:xfrm>
          <a:off x="1813211" y="-42431"/>
          <a:ext cx="1415714" cy="10135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Perencanaan</a:t>
          </a:r>
          <a:endParaRPr lang="en-US" sz="1000" kern="1200" dirty="0"/>
        </a:p>
      </dsp:txBody>
      <dsp:txXfrm>
        <a:off x="2020538" y="106001"/>
        <a:ext cx="1001060" cy="716695"/>
      </dsp:txXfrm>
    </dsp:sp>
    <dsp:sp modelId="{F6D473C1-9BDB-4B2B-B74A-755C06A585F8}">
      <dsp:nvSpPr>
        <dsp:cNvPr id="0" name=""/>
        <dsp:cNvSpPr/>
      </dsp:nvSpPr>
      <dsp:spPr>
        <a:xfrm>
          <a:off x="3211731" y="1314789"/>
          <a:ext cx="1157258" cy="8377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 err="1"/>
            <a:t>Penetapan</a:t>
          </a:r>
          <a:endParaRPr lang="en-US" sz="1050" kern="1200" dirty="0"/>
        </a:p>
      </dsp:txBody>
      <dsp:txXfrm>
        <a:off x="3381208" y="1437467"/>
        <a:ext cx="818304" cy="592344"/>
      </dsp:txXfrm>
    </dsp:sp>
    <dsp:sp modelId="{3CA287B6-FACB-4594-A540-13938017B9D0}">
      <dsp:nvSpPr>
        <dsp:cNvPr id="0" name=""/>
        <dsp:cNvSpPr/>
      </dsp:nvSpPr>
      <dsp:spPr>
        <a:xfrm>
          <a:off x="1908060" y="2584081"/>
          <a:ext cx="1226016" cy="8377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Pelaksanaan</a:t>
          </a:r>
          <a:endParaRPr lang="en-US" sz="900" kern="1200" dirty="0"/>
        </a:p>
      </dsp:txBody>
      <dsp:txXfrm>
        <a:off x="2087606" y="2706759"/>
        <a:ext cx="866924" cy="592344"/>
      </dsp:txXfrm>
    </dsp:sp>
    <dsp:sp modelId="{64A81BF3-7A8F-45C4-B2A1-24FC03E72F2E}">
      <dsp:nvSpPr>
        <dsp:cNvPr id="0" name=""/>
        <dsp:cNvSpPr/>
      </dsp:nvSpPr>
      <dsp:spPr>
        <a:xfrm>
          <a:off x="700033" y="1199421"/>
          <a:ext cx="1103486" cy="10684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Graduasi</a:t>
          </a:r>
          <a:endParaRPr lang="en-US" sz="1100" kern="1200" dirty="0"/>
        </a:p>
      </dsp:txBody>
      <dsp:txXfrm>
        <a:off x="861635" y="1355890"/>
        <a:ext cx="780282" cy="755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78448" cy="341064"/>
          </a:xfrm>
          <a:prstGeom prst="rect">
            <a:avLst/>
          </a:prstGeom>
        </p:spPr>
        <p:txBody>
          <a:bodyPr vert="horz" lIns="62098" tIns="31049" rIns="62098" bIns="31049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586146" y="0"/>
            <a:ext cx="1978448" cy="341064"/>
          </a:xfrm>
          <a:prstGeom prst="rect">
            <a:avLst/>
          </a:prstGeom>
        </p:spPr>
        <p:txBody>
          <a:bodyPr vert="horz" lIns="62098" tIns="31049" rIns="62098" bIns="31049" rtlCol="0"/>
          <a:lstStyle>
            <a:lvl1pPr algn="r">
              <a:defRPr sz="800"/>
            </a:lvl1pPr>
          </a:lstStyle>
          <a:p>
            <a:fld id="{A80F7F27-C12F-4E43-BDBD-FF9C40EF1002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098" tIns="31049" rIns="62098" bIns="310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6565" y="3271383"/>
            <a:ext cx="3652520" cy="2676585"/>
          </a:xfrm>
          <a:prstGeom prst="rect">
            <a:avLst/>
          </a:prstGeom>
        </p:spPr>
        <p:txBody>
          <a:bodyPr vert="horz" lIns="62098" tIns="31049" rIns="62098" bIns="310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1978448" cy="341063"/>
          </a:xfrm>
          <a:prstGeom prst="rect">
            <a:avLst/>
          </a:prstGeom>
        </p:spPr>
        <p:txBody>
          <a:bodyPr vert="horz" lIns="62098" tIns="31049" rIns="62098" bIns="31049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586146" y="6456613"/>
            <a:ext cx="1978448" cy="341063"/>
          </a:xfrm>
          <a:prstGeom prst="rect">
            <a:avLst/>
          </a:prstGeom>
        </p:spPr>
        <p:txBody>
          <a:bodyPr vert="horz" lIns="62098" tIns="31049" rIns="62098" bIns="31049" rtlCol="0" anchor="b"/>
          <a:lstStyle>
            <a:lvl1pPr algn="r">
              <a:defRPr sz="800"/>
            </a:lvl1pPr>
          </a:lstStyle>
          <a:p>
            <a:fld id="{CBD80964-A3BE-4633-BDF3-1E33D6C66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3ACD2E-EA8E-41FA-98A0-BFCC817A66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473BC4-F903-42D3-BA13-6D713A4DF3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A5156-1818-48C3-9111-C236BA0A4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92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794A36-24D6-4B9B-9F77-7D71862BE5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8EC51F-32F1-411D-A4EB-59C70F8E33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758CA-B7BA-4BAE-A8AC-471926FE7B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6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B6469B-AE74-4934-B90B-52A38C57CF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2D491D-4B67-4DE9-9ACB-F52185505D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7B12E-093D-4D0B-B373-A5261D04D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618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1771-2F23-46BB-A7EE-9C6EE635F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DCFDE-5EB7-4AB9-AE9E-3465806E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9466A-60F6-48CA-BAB7-F66B85ED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10F-0A1D-4EEC-9B74-3EDF175182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254EF-6A72-4066-958B-AC007501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2F9B1-CA9C-4735-AB05-A5D02E73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BB7A-97AC-4C47-94DD-F4518F67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DED79-54A5-4693-9CC6-97DB7DF1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C08F-BE75-42A2-A2EB-584BA7F6D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9191-63AD-45AE-84CC-44F78205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10F-0A1D-4EEC-9B74-3EDF175182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D5A67-BA9F-479A-A3FD-CD2E7F4C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F367F-C8E7-43A0-B61F-40C13C23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BB7A-97AC-4C47-94DD-F4518F67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02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3D1DD-20F2-4B8A-A6AF-633C077D0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CE735-C9A6-46E2-880B-BBD11A32A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E6050-8399-4662-BD78-D3CB0B4CF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10F-0A1D-4EEC-9B74-3EDF175182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85EA3-86FF-49B8-B8F7-EFEA50BA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88B67-C6B4-4B86-9EC3-629B3B21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BB7A-97AC-4C47-94DD-F4518F67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52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EC1F-046E-4F29-A2B7-01D9B267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D327E-8D26-4955-930E-127E5EE2C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2DC26-2E1E-4E1B-8E32-EAF86A26D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F0826-D64B-43E3-A9E2-8512423B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10F-0A1D-4EEC-9B74-3EDF175182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44547-040A-4B20-A2B4-662D011A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6EF7E-11B8-4CE2-ABD6-A5079A2C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BB7A-97AC-4C47-94DD-F4518F67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6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9F07-1BAE-4C69-BC77-696AB536C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CF8FE-4AEA-4646-8C18-C146EC149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CA7E3-AC87-43E5-9D68-81D270BAB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EEFA12-B39D-4BD7-9F5F-163ED077B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B1C14-4771-4174-A326-60E2D7288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11CC4-62BD-43C4-8B60-1B33795FB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10F-0A1D-4EEC-9B74-3EDF175182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83FF9C-3908-48FE-9F1A-4493978B9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0D9727-AA3B-4F62-B0CB-5458243C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BB7A-97AC-4C47-94DD-F4518F67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40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AD7FB-722E-4FD0-B1B0-D5D152E4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65017-390E-4013-9FCB-15D17ADE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10F-0A1D-4EEC-9B74-3EDF175182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49145-4EE3-4069-8D64-9AEC13CF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4DAAB-21EF-4BDD-B630-1C4A1E93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BB7A-97AC-4C47-94DD-F4518F67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18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3ADC3-E820-4275-8E3B-370DE9C9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10F-0A1D-4EEC-9B74-3EDF175182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52F4A-19CB-4B5D-9EED-127E3B78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5FB45-459A-42B1-A7FE-3682EB38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BB7A-97AC-4C47-94DD-F4518F67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12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E3A5D-8A36-47B1-9CB3-4E649CA9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D40B2-1572-4BAB-8B1A-77891C711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4072A-69B7-4953-982F-EE02D1EBE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AD6F7-35BF-49D7-AFE7-737DCCEE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10F-0A1D-4EEC-9B74-3EDF175182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022AF-992E-4B96-93C9-F12809D8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FEA54-C9D9-452C-B145-D855FAE1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BB7A-97AC-4C47-94DD-F4518F67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1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F2C3BB0-F0DC-47EC-A65F-E87015F0E7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838236-1FB5-46AB-902A-6BF6268AFA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D511-CDDC-4343-A590-6401C194A3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19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31540-5F26-478F-A049-88046CDE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DBADB-A204-4A49-8F1C-FBE40E10D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672C8-CA4A-4F60-8A9A-90841CED6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59860-EAFA-454F-8AF0-B5B8353F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10F-0A1D-4EEC-9B74-3EDF175182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3E4AF-5658-4F9B-B095-DA97CE44D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E431D-67B5-4151-A12E-2EF49788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BB7A-97AC-4C47-94DD-F4518F67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31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72602-AE21-4BEF-B704-A66FA236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9CA2C-D2C1-4B02-B58F-23EA713CA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9B885-4588-437F-912C-EFC5C701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10F-0A1D-4EEC-9B74-3EDF175182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96CEF-A315-4F42-BB4A-550110FA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FA16C-0CE3-441F-95A9-414008FC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BB7A-97AC-4C47-94DD-F4518F67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6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2F6F2E-66F8-4468-9A73-51E4615E6D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C97F3-F082-490B-8A87-FCF12582C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4189A-29E3-40A2-B8A0-6399937A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10F-0A1D-4EEC-9B74-3EDF175182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4899A-DA2C-4262-9A65-A5786BC33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38E3-B877-4A2B-AE6D-A4747BF8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BB7A-97AC-4C47-94DD-F4518F67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92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893E-3FA3-4D4E-AEDE-26B6ED451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4659A9-40BA-4AD5-A315-4D4DC20D3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A1631-C54D-4491-BEC8-11DA3E10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9EC2-3B27-4C74-904C-08E4382765FA}" type="datetime1">
              <a:rPr lang="en-ID" smtClean="0"/>
              <a:t>15/06/2020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ABDB8-AFD3-47E8-8F48-DEB2AD27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115C1-79B7-4932-949F-E7B38A3C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F0C9-ECDF-4953-AF00-395BC7AE5524}" type="slidenum">
              <a:rPr lang="en-ID" smtClean="0"/>
              <a:t>‹#›</a:t>
            </a:fld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FD387F-F8D9-4FC6-AEB8-57996DB4C99B}"/>
              </a:ext>
            </a:extLst>
          </p:cNvPr>
          <p:cNvSpPr/>
          <p:nvPr userDrawn="1"/>
        </p:nvSpPr>
        <p:spPr>
          <a:xfrm>
            <a:off x="0" y="0"/>
            <a:ext cx="9760226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2984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1B244-1A7D-4647-81D4-2A2888D7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14D6-FF38-4686-A8A5-6AB53781A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78037-1C7D-4834-828F-48A78CC23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74D5-DEC5-4214-8CEA-49875711E73C}" type="datetime1">
              <a:rPr lang="en-ID" smtClean="0"/>
              <a:t>15/06/2020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36DB8-98C5-4C6B-BC6F-FEFC338C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512BF-B449-4630-92A0-810CCE3F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F0C9-ECDF-4953-AF00-395BC7AE5524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1F0A48-7520-45CA-AD86-4D4746A7E36B}"/>
              </a:ext>
            </a:extLst>
          </p:cNvPr>
          <p:cNvCxnSpPr/>
          <p:nvPr userDrawn="1"/>
        </p:nvCxnSpPr>
        <p:spPr>
          <a:xfrm>
            <a:off x="188843" y="6356350"/>
            <a:ext cx="111649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92940B-E482-4A71-82EC-F1CC6C901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33" y="185738"/>
            <a:ext cx="2045041" cy="8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56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7DB8-90A8-4402-8A03-A4DD3C49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3B8F6-57D8-4118-BAB2-46B68C73E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C9CD1-7C2E-422B-922B-80C3A56D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93D6-6EF6-400E-A5E6-DD40D6B01AEA}" type="datetime1">
              <a:rPr lang="en-ID" smtClean="0"/>
              <a:t>15/06/2020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6CDB1-877F-4500-98AF-C22F7A23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1DA56-967F-416F-BAED-5071EC10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F0C9-ECDF-4953-AF00-395BC7AE55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8764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5F15-6C99-4625-B4CA-E7EE41A6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4CE35-80D5-4B19-97AE-0809D38FC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D3258-1B54-40D4-9DA4-F2174FC0A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B5753-0CA5-4B94-850D-EE0A67FE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4FA7-4C94-48A3-AE2A-ADAF076DB41B}" type="datetime1">
              <a:rPr lang="en-ID" smtClean="0"/>
              <a:t>15/06/2020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73234-A0D1-4885-948C-5CA1D1304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38FBB-55F9-4D0E-A320-896EA0B8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F0C9-ECDF-4953-AF00-395BC7AE55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7370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CF4E-2092-484C-B91E-E9CF39E90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BCEAD-B3A6-47E5-9F42-E8815E2FA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D032A-F3A9-44E5-A82A-AC4CB667B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15AF7-C99B-4728-A3DD-5CDFB5845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839F8C-5FB6-4ACA-A5C3-6A64A9FA2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08B9DF-24B1-4ADB-BEC4-3C8C53A9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A6A6-0DB0-47D1-823D-6FE3291B3935}" type="datetime1">
              <a:rPr lang="en-ID" smtClean="0"/>
              <a:t>15/06/2020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48A1B2-542D-4A7A-B87D-1A08622E6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CE1742-FC17-46A4-9D67-CC46FC77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F0C9-ECDF-4953-AF00-395BC7AE55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952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9FF5-B88D-4946-8C53-A9638CB7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01141-30CC-433B-8BB4-8729CE0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B532-44FD-4B87-B2E4-242285674340}" type="datetime1">
              <a:rPr lang="en-ID" smtClean="0"/>
              <a:t>15/06/2020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CBD60-05B5-4648-87F1-1A159B30A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D1511-890D-41A7-B170-C0852A1A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F0C9-ECDF-4953-AF00-395BC7AE55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1205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7E512F-84EE-4594-ACCF-808F5777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F63-2870-4380-A89C-54AF4BBBEF4A}" type="datetime1">
              <a:rPr lang="en-ID" smtClean="0"/>
              <a:t>15/06/2020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F75D7-F807-4D6A-B7A5-F5D66372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538C-55BB-4CA9-B70D-2DE35D58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F0C9-ECDF-4953-AF00-395BC7AE55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443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B553F8-4312-4039-8551-01D436A1F3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EB992E-32DA-4302-9405-1F3B2361FC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AC74-12BA-4A78-A5AC-A8251A8F4B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872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4AFD-8AA8-4A82-86D6-4DF2E2F9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AF57C-D8E6-44D1-AAD5-141A30DEC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906E7-41E7-4F5F-9298-4239ACF24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3015D-EFD0-4623-8B91-DA834211A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ED77-A3DF-4D3D-9C3F-52DEFD1D3AE9}" type="datetime1">
              <a:rPr lang="en-ID" smtClean="0"/>
              <a:t>15/06/2020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14AD2-F507-4E31-9A97-6B3C973E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65A30-19F8-4926-90EE-4B304EC8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F0C9-ECDF-4953-AF00-395BC7AE55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0052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4EE6-CF14-44BA-BAAA-4F95A2E2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66BCB1-7ECF-4ADF-BE0A-E2CA65C03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0E27B-3061-4D13-BB8E-25892F023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3A9AE-D9EF-48B0-AA33-FD8BC260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A2CE-FBEC-4C2E-878B-33759D878F13}" type="datetime1">
              <a:rPr lang="en-ID" smtClean="0"/>
              <a:t>15/06/2020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6EB9B-E156-4D9B-84C6-41649700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1BEC1-E377-41EB-9492-02BF6A76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F0C9-ECDF-4953-AF00-395BC7AE55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0037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FDCE-B80E-4A4F-99CB-062BCED4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3552D-2FDD-42F1-A594-FA0346485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FB120-60DF-4461-90B9-A97AD7C7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BBC1-5F88-4810-90E0-0A68F45EACF4}" type="datetime1">
              <a:rPr lang="en-ID" smtClean="0"/>
              <a:t>15/06/2020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0BFBB-1B1D-4F1E-8411-B5401DB66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6A970-ECD3-4DF9-B3F1-96CDF11C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F0C9-ECDF-4953-AF00-395BC7AE55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5267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97C015-BD9F-48C6-8206-D560D3569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54DCE-9AB0-432C-9A45-AAE74A8A1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96F0D-F606-40DC-B858-8584643E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C532-9F27-45C0-8E2B-49A5243F3DEE}" type="datetime1">
              <a:rPr lang="en-ID" smtClean="0"/>
              <a:t>15/06/2020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EFA39-01F0-491D-A4EE-D98B61F1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5A95C-A148-4DAA-A25B-906C75F0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F0C9-ECDF-4953-AF00-395BC7AE55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8837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/>
          <p:nvPr/>
        </p:nvSpPr>
        <p:spPr>
          <a:xfrm flipH="1">
            <a:off x="367" y="0"/>
            <a:ext cx="7067200" cy="688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940296" y="10154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body" idx="1"/>
          </p:nvPr>
        </p:nvSpPr>
        <p:spPr>
          <a:xfrm>
            <a:off x="940300" y="2023000"/>
            <a:ext cx="3744000" cy="1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148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rgbClr val="C00000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9529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236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8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566C-09C2-453C-84DC-D1C03F7B49F5}" type="datetime1">
              <a:rPr lang="en-US" smtClean="0"/>
              <a:t>6/15/2020</a:t>
            </a:fld>
            <a:endParaRPr lang="en-US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5274-A770-43C5-BBAC-DE9895904BE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873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7879-3FDC-4850-8A51-94B468F3B599}" type="datetime1">
              <a:rPr lang="en-US" smtClean="0"/>
              <a:t>6/15/2020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D90E-BB6E-47C1-BAC6-F33B4A245EE9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219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6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937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7E74-5351-4A95-890A-AC06DB3C1F49}" type="datetime1">
              <a:rPr lang="en-US" smtClean="0"/>
              <a:t>6/15/2020</a:t>
            </a:fld>
            <a:endParaRPr lang="en-US"/>
          </a:p>
        </p:txBody>
      </p:sp>
      <p:sp>
        <p:nvSpPr>
          <p:cNvPr id="10489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67BC-3240-4A0D-B3AE-933B03D098E2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96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4892-1DE3-4FA2-AE10-359B635DC2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KEMENTERIAN SOSIAL REPUBLIK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0D35C-5B7F-40D8-9070-7713A4C09D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200A9-6B76-4589-8B87-1E70B9A40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6578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91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1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B5E9-C8D7-4542-AE02-3944FCA82002}" type="datetime1">
              <a:rPr lang="en-US" smtClean="0"/>
              <a:t>6/15/2020</a:t>
            </a:fld>
            <a:endParaRPr lang="en-US"/>
          </a:p>
        </p:txBody>
      </p:sp>
      <p:sp>
        <p:nvSpPr>
          <p:cNvPr id="10489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34B2-F9B3-4455-959B-57B4B2C2CF7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098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942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43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4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45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9E-9EA9-4183-A90B-364BCE94772A}" type="datetime1">
              <a:rPr lang="en-US" smtClean="0"/>
              <a:t>6/15/2020</a:t>
            </a:fld>
            <a:endParaRPr lang="en-US"/>
          </a:p>
        </p:txBody>
      </p:sp>
      <p:sp>
        <p:nvSpPr>
          <p:cNvPr id="10489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935B-636B-47DD-AD33-7CAC974A1466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8125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B51A-6CC7-431E-ABB2-FB21196CC6FC}" type="datetime1">
              <a:rPr lang="en-US" smtClean="0"/>
              <a:t>6/15/2020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B1F5-E41E-4D0C-A6D4-6C33791951A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8761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317C-FE06-474F-94AA-84888B52BC2D}" type="datetime1">
              <a:rPr lang="en-US" smtClean="0"/>
              <a:t>6/15/2020</a:t>
            </a:fld>
            <a:endParaRPr 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6AD5-073E-4E63-B82E-5B7ADAF5FD13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520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92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2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B208-29C8-48A6-8ABA-8A92200CAF7B}" type="datetime1">
              <a:rPr lang="en-US" smtClean="0"/>
              <a:t>6/15/2020</a:t>
            </a:fld>
            <a:endParaRPr lang="en-US"/>
          </a:p>
        </p:txBody>
      </p:sp>
      <p:sp>
        <p:nvSpPr>
          <p:cNvPr id="10489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E5F0-E0A0-4F8F-95B3-0AFA57EC1BBB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0578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931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04893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86EA-3983-4727-9B81-6178AD3122A3}" type="datetime1">
              <a:rPr lang="en-US" smtClean="0"/>
              <a:t>6/15/2020</a:t>
            </a:fld>
            <a:endParaRPr lang="en-US"/>
          </a:p>
        </p:txBody>
      </p:sp>
      <p:sp>
        <p:nvSpPr>
          <p:cNvPr id="10489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AA3-A81A-4616-A2A4-9C679776CA2B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827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90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0562-9731-4BED-BCE3-AE2CCAECE15E}" type="datetime1">
              <a:rPr lang="en-US" smtClean="0"/>
              <a:t>6/15/2020</a:t>
            </a:fld>
            <a:endParaRPr lang="en-US"/>
          </a:p>
        </p:txBody>
      </p:sp>
      <p:sp>
        <p:nvSpPr>
          <p:cNvPr id="10489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D8DE-BA21-462D-8108-076C4EA55C6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271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1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9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738B-7CAC-4482-A48F-CD67D42657E6}" type="datetime1">
              <a:rPr lang="en-US" smtClean="0"/>
              <a:t>6/15/2020</a:t>
            </a:fld>
            <a:endParaRPr lang="en-US"/>
          </a:p>
        </p:txBody>
      </p:sp>
      <p:sp>
        <p:nvSpPr>
          <p:cNvPr id="10489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CC62-3691-49AF-AB06-547661A601B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106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1" y="1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29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22"/>
            <a:ext cx="6097555" cy="2754087"/>
          </a:xfrm>
        </p:spPr>
        <p:txBody>
          <a:bodyPr anchor="t" anchorCtr="0"/>
          <a:lstStyle>
            <a:lvl1pPr algn="ctr" defTabSz="891518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925"/>
              </a:spcAft>
              <a:buNone/>
              <a:defRPr lang="en-US" sz="3511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731"/>
            </a:lvl2pPr>
            <a:lvl3pPr algn="ctr">
              <a:defRPr lang="en-US" sz="234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951" b="1"/>
            </a:lvl4pPr>
            <a:lvl5pPr algn="ctr">
              <a:defRPr sz="17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5" y="1554164"/>
            <a:ext cx="6097556" cy="535531"/>
          </a:xfrm>
        </p:spPr>
        <p:txBody>
          <a:bodyPr/>
          <a:lstStyle>
            <a:lvl1pPr algn="ctr">
              <a:defRPr sz="3511" b="0">
                <a:latin typeface="+mj-lt"/>
              </a:defRPr>
            </a:lvl1pPr>
            <a:lvl2pPr algn="ctr">
              <a:defRPr lang="en-US" sz="312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891518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1"/>
            <a:ext cx="2377440" cy="840231"/>
          </a:xfrm>
        </p:spPr>
        <p:txBody>
          <a:bodyPr lIns="146304" rIns="146304"/>
          <a:lstStyle>
            <a:lvl1pPr marL="0" algn="ctr" defTabSz="891518" rtl="0" eaLnBrk="1" latinLnBrk="0" hangingPunct="1">
              <a:defRPr lang="en-US" sz="5265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145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755"/>
            </a:lvl3pPr>
            <a:lvl4pPr algn="ctr">
              <a:defRPr sz="1755">
                <a:latin typeface="+mn-lt"/>
              </a:defRPr>
            </a:lvl4pPr>
            <a:lvl5pPr algn="ctr">
              <a:defRPr sz="156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5" y="6484939"/>
            <a:ext cx="523407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171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465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95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F4F11DC-9066-4768-AD96-0CF6F403D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351A8BF-1EB8-4EDE-A8D0-87B17A71A2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39DD-97E2-4AED-941F-4E0DB0719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79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40C9D24-5141-47CD-B649-D679A4FF1B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C73A009-8461-49F1-9A8B-FD1B33369A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EE06C-AF1C-4461-98D8-A60F73209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8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2220AC6-3701-47ED-A2F3-03DAFF8745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A093FCC-A23B-4823-9879-B0DB0621E3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446F2-82D6-4DEE-B9C1-0EBF6ACA7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9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2C1FF4B-278A-4534-B8DB-5CDBAA3F5E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5265004-30DB-43DF-ACB1-DD6955B59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42338-E197-467C-91F0-BFB56D3A39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88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19DB274-4C41-47E7-A35E-867C1ECAF6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EB84A24-BC31-4EF1-9CFA-5E3577E30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478E3-0183-4E59-8507-20CD26A04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4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C1936C1-36B1-40B5-9A99-E63EF2D8F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0A31E95-0334-4260-A363-26EFF928D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84CD1-14B9-4674-A024-BF4EF426B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KEMENTERIAN SOSIAL REPUBLIK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5BF0C-DDE6-4389-A1A1-17FD785A0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46C6B29-8D9B-4F6F-9B7D-E70C48584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7">
            <a:extLst>
              <a:ext uri="{FF2B5EF4-FFF2-40B4-BE49-F238E27FC236}">
                <a16:creationId xmlns:a16="http://schemas.microsoft.com/office/drawing/2014/main" id="{B72CFAF0-F5C2-42BD-AA98-55B3F04EE3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6264275"/>
            <a:ext cx="11811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8CD083-256B-4285-B68C-956F733E6BD5}"/>
              </a:ext>
            </a:extLst>
          </p:cNvPr>
          <p:cNvSpPr/>
          <p:nvPr userDrawn="1"/>
        </p:nvSpPr>
        <p:spPr>
          <a:xfrm>
            <a:off x="2466975" y="6618288"/>
            <a:ext cx="9725025" cy="460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2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C48BDE-0455-4C43-A7B6-D33EF03B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913A4-6421-4390-8729-F3318AC23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C6478-4B20-4262-B081-7B1C20335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9110F-0A1D-4EEC-9B74-3EDF175182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11B0A-870B-4FFA-BE4B-71162CD08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CD273-20A5-42D4-BC71-34B94230D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DBB7A-97AC-4C47-94DD-F4518F67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2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833FFE-8BB1-4F29-910A-96C9FC02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740E2-0408-4591-ABEA-F1A13EE99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D9D39-BADE-4BA8-A54E-1DB0317AD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DE751-D466-4D59-AA2D-030E3B6FAEFD}" type="datetime1">
              <a:rPr lang="en-ID" smtClean="0"/>
              <a:t>15/06/2020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E750C-4BC0-454B-B102-B2D1FABEF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AAE19-809D-4179-A52B-5C7908B05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DF0C9-ECDF-4953-AF00-395BC7AE55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209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B55C671F-97F9-4D9F-AE18-3489D83A754D}" type="datetime1">
              <a:rPr lang="en-US" smtClean="0"/>
              <a:t>6/15/2020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ADB41C2-117D-4C06-97D4-5B9CE261FCC3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70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</p:sldLayoutIdLst>
  <p:hf hdr="0" ftr="0" dt="0"/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89FD9C-6365-402C-ABBA-6BACB3C03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17020"/>
            <a:ext cx="8795657" cy="6528709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0" lvl="0" indent="576263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prstClr val="white"/>
              </a:solidFill>
            </a:endParaRPr>
          </a:p>
          <a:p>
            <a:pPr marL="0" lvl="0" indent="576263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prstClr val="white"/>
              </a:solidFill>
            </a:endParaRPr>
          </a:p>
          <a:p>
            <a:pPr marL="0" lvl="0" indent="576263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prstClr val="white"/>
              </a:solidFill>
            </a:endParaRPr>
          </a:p>
          <a:p>
            <a:pPr marL="0" lvl="0" indent="5762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prstClr val="white"/>
                </a:solidFill>
              </a:rPr>
              <a:t>KEBIJAKAN PUBLIK PELAKSANAAN</a:t>
            </a:r>
          </a:p>
          <a:p>
            <a:pPr marL="0" lvl="0" indent="5762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prstClr val="white"/>
                </a:solidFill>
              </a:rPr>
              <a:t>JARING PENGAMAN SOSIAL PADA</a:t>
            </a:r>
          </a:p>
          <a:p>
            <a:pPr marL="0" lvl="0" indent="5762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prstClr val="white"/>
                </a:solidFill>
              </a:rPr>
              <a:t>PENANGANAN DAMPAK COVID-19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9DA967-556B-4BE5-938F-5A4ACA9E2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096" y="437016"/>
            <a:ext cx="2544275" cy="1784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44E5FB-B53E-4F55-8AE9-985A8ECA0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877" y="2373135"/>
            <a:ext cx="1390196" cy="59017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952494-D3F5-4B12-82ED-910F644E32A1}"/>
              </a:ext>
            </a:extLst>
          </p:cNvPr>
          <p:cNvCxnSpPr>
            <a:cxnSpLocks/>
          </p:cNvCxnSpPr>
          <p:nvPr/>
        </p:nvCxnSpPr>
        <p:spPr>
          <a:xfrm>
            <a:off x="824293" y="3353493"/>
            <a:ext cx="4981284" cy="0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6B2D8FC-C76B-49D5-9CA1-A7CE4CCF03A7}"/>
              </a:ext>
            </a:extLst>
          </p:cNvPr>
          <p:cNvSpPr txBox="1">
            <a:spLocks/>
          </p:cNvSpPr>
          <p:nvPr/>
        </p:nvSpPr>
        <p:spPr>
          <a:xfrm>
            <a:off x="717785" y="3504507"/>
            <a:ext cx="2730500" cy="7593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Oleh : </a:t>
            </a:r>
            <a:r>
              <a:rPr lang="en-US" sz="2000" b="1" dirty="0" err="1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Pepen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Nazaruddin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  </a:t>
            </a:r>
          </a:p>
          <a:p>
            <a:pPr>
              <a:defRPr/>
            </a:pPr>
            <a:endParaRPr lang="en-US" sz="2000" b="1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Jakarta,  15 </a:t>
            </a:r>
            <a:r>
              <a:rPr lang="en-US" sz="2000" b="1" dirty="0" err="1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Juni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16779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A1A54-CF99-4675-831F-EC914CE1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F0C9-ECDF-4953-AF00-395BC7AE5524}" type="slidenum">
              <a:rPr lang="en-ID" smtClean="0"/>
              <a:t>2</a:t>
            </a:fld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F1100-EB45-4730-875A-5BD64A65375F}"/>
              </a:ext>
            </a:extLst>
          </p:cNvPr>
          <p:cNvSpPr txBox="1"/>
          <p:nvPr/>
        </p:nvSpPr>
        <p:spPr>
          <a:xfrm>
            <a:off x="1358057" y="401667"/>
            <a:ext cx="7829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JARING PENGAMAN SOSIAL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E4AA7C-496A-4217-A93F-E80A17291D64}"/>
              </a:ext>
            </a:extLst>
          </p:cNvPr>
          <p:cNvSpPr txBox="1"/>
          <p:nvPr/>
        </p:nvSpPr>
        <p:spPr>
          <a:xfrm>
            <a:off x="1358057" y="831621"/>
            <a:ext cx="363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PENANGANAN DAMPAK COVID-19</a:t>
            </a:r>
            <a:endParaRPr lang="en-ID" sz="16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94BF49-FE1B-4098-AE76-F9EC97C8011B}"/>
              </a:ext>
            </a:extLst>
          </p:cNvPr>
          <p:cNvSpPr/>
          <p:nvPr/>
        </p:nvSpPr>
        <p:spPr>
          <a:xfrm>
            <a:off x="152400" y="2128450"/>
            <a:ext cx="2235200" cy="18288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1E47C1-EA10-49D8-9A2B-76239530D2D9}"/>
              </a:ext>
            </a:extLst>
          </p:cNvPr>
          <p:cNvSpPr/>
          <p:nvPr/>
        </p:nvSpPr>
        <p:spPr>
          <a:xfrm>
            <a:off x="2570480" y="2128450"/>
            <a:ext cx="2235200" cy="182887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8DEE238-D113-455A-A670-18E9008718F9}"/>
              </a:ext>
            </a:extLst>
          </p:cNvPr>
          <p:cNvSpPr/>
          <p:nvPr/>
        </p:nvSpPr>
        <p:spPr>
          <a:xfrm>
            <a:off x="4988560" y="2128449"/>
            <a:ext cx="2235200" cy="18288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5CC0B1-42B4-411E-A516-09B7CB636CF1}"/>
              </a:ext>
            </a:extLst>
          </p:cNvPr>
          <p:cNvSpPr/>
          <p:nvPr/>
        </p:nvSpPr>
        <p:spPr>
          <a:xfrm>
            <a:off x="7406640" y="2128449"/>
            <a:ext cx="2235200" cy="182887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F20A32D-A1FB-4CC6-B840-D5B59C99D384}"/>
              </a:ext>
            </a:extLst>
          </p:cNvPr>
          <p:cNvSpPr/>
          <p:nvPr/>
        </p:nvSpPr>
        <p:spPr>
          <a:xfrm>
            <a:off x="9824720" y="2128449"/>
            <a:ext cx="2235200" cy="18288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F2D926-E1A6-444F-9620-B085D40BD681}"/>
              </a:ext>
            </a:extLst>
          </p:cNvPr>
          <p:cNvSpPr/>
          <p:nvPr/>
        </p:nvSpPr>
        <p:spPr>
          <a:xfrm>
            <a:off x="152400" y="4099490"/>
            <a:ext cx="2235200" cy="182887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A75FF5-509E-459D-9B20-A38A99A4AAED}"/>
              </a:ext>
            </a:extLst>
          </p:cNvPr>
          <p:cNvSpPr/>
          <p:nvPr/>
        </p:nvSpPr>
        <p:spPr>
          <a:xfrm>
            <a:off x="2542322" y="4143051"/>
            <a:ext cx="2235200" cy="18288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E30AC7-E4A9-4E4E-859D-6407312DF47F}"/>
              </a:ext>
            </a:extLst>
          </p:cNvPr>
          <p:cNvSpPr/>
          <p:nvPr/>
        </p:nvSpPr>
        <p:spPr>
          <a:xfrm>
            <a:off x="4988560" y="4099489"/>
            <a:ext cx="2235200" cy="182887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DC72FEF-DAD7-44E4-86D7-75872ADC5E97}"/>
              </a:ext>
            </a:extLst>
          </p:cNvPr>
          <p:cNvSpPr/>
          <p:nvPr/>
        </p:nvSpPr>
        <p:spPr>
          <a:xfrm>
            <a:off x="7406640" y="4099489"/>
            <a:ext cx="2235200" cy="18288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0283615-A7D0-4ED3-864A-6C06CD41F82C}"/>
              </a:ext>
            </a:extLst>
          </p:cNvPr>
          <p:cNvSpPr/>
          <p:nvPr/>
        </p:nvSpPr>
        <p:spPr>
          <a:xfrm>
            <a:off x="9824720" y="4099489"/>
            <a:ext cx="2235200" cy="182887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35EA7E-801D-4CDD-8248-55B460CDB66C}"/>
              </a:ext>
            </a:extLst>
          </p:cNvPr>
          <p:cNvSpPr txBox="1"/>
          <p:nvPr/>
        </p:nvSpPr>
        <p:spPr>
          <a:xfrm>
            <a:off x="371996" y="2627281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PKH</a:t>
            </a:r>
            <a:endParaRPr lang="en-ID" sz="3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0327B4-F0E6-4A43-81D2-7E6669ED896C}"/>
              </a:ext>
            </a:extLst>
          </p:cNvPr>
          <p:cNvSpPr txBox="1"/>
          <p:nvPr/>
        </p:nvSpPr>
        <p:spPr>
          <a:xfrm>
            <a:off x="1240676" y="2741812"/>
            <a:ext cx="1117600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10 JUTA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rgbClr val="0070C0"/>
                </a:solidFill>
              </a:rPr>
              <a:t>KPM</a:t>
            </a:r>
            <a:endParaRPr lang="en-ID" dirty="0">
              <a:solidFill>
                <a:srgbClr val="0070C0"/>
              </a:solidFill>
            </a:endParaRPr>
          </a:p>
        </p:txBody>
      </p:sp>
      <p:pic>
        <p:nvPicPr>
          <p:cNvPr id="19" name="Picture 2" descr="Pencairan Dana PKH di Karawang Mulai Menggunakan ATM">
            <a:extLst>
              <a:ext uri="{FF2B5EF4-FFF2-40B4-BE49-F238E27FC236}">
                <a16:creationId xmlns:a16="http://schemas.microsoft.com/office/drawing/2014/main" id="{3E79E49B-CF5C-47B2-B661-26EA4E85F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5" y="2175708"/>
            <a:ext cx="910649" cy="4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1910DB-F1C0-4128-BD48-1A3EB133B9EF}"/>
              </a:ext>
            </a:extLst>
          </p:cNvPr>
          <p:cNvSpPr/>
          <p:nvPr/>
        </p:nvSpPr>
        <p:spPr>
          <a:xfrm>
            <a:off x="806337" y="3547348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Rp8,3 T</a:t>
            </a:r>
            <a:endParaRPr lang="en-ID" b="1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0CF40D-1B00-461F-AA16-E2C83336CFAA}"/>
              </a:ext>
            </a:extLst>
          </p:cNvPr>
          <p:cNvSpPr txBox="1"/>
          <p:nvPr/>
        </p:nvSpPr>
        <p:spPr>
          <a:xfrm>
            <a:off x="259658" y="3143283"/>
            <a:ext cx="199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Perluasan</a:t>
            </a:r>
            <a:r>
              <a:rPr lang="en-US" sz="1400" dirty="0"/>
              <a:t> &amp; </a:t>
            </a:r>
            <a:r>
              <a:rPr lang="en-US" sz="1400" dirty="0" err="1"/>
              <a:t>penyaluran</a:t>
            </a:r>
            <a:r>
              <a:rPr lang="en-US" sz="1400" dirty="0"/>
              <a:t> </a:t>
            </a:r>
            <a:r>
              <a:rPr lang="en-US" sz="1400" dirty="0" err="1"/>
              <a:t>Bansos</a:t>
            </a:r>
            <a:r>
              <a:rPr lang="en-US" sz="1400" dirty="0"/>
              <a:t> per </a:t>
            </a:r>
            <a:r>
              <a:rPr lang="en-US" sz="1400" dirty="0" err="1"/>
              <a:t>bulan</a:t>
            </a:r>
            <a:endParaRPr lang="en-ID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88F70F-E84F-4A05-80E8-06A8D5B93A17}"/>
              </a:ext>
            </a:extLst>
          </p:cNvPr>
          <p:cNvSpPr txBox="1"/>
          <p:nvPr/>
        </p:nvSpPr>
        <p:spPr>
          <a:xfrm>
            <a:off x="2536617" y="2698188"/>
            <a:ext cx="1737360" cy="53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>
                <a:solidFill>
                  <a:schemeClr val="bg1"/>
                </a:solidFill>
              </a:rPr>
              <a:t>PROGRAM</a:t>
            </a:r>
          </a:p>
          <a:p>
            <a:pPr>
              <a:lnSpc>
                <a:spcPct val="70000"/>
              </a:lnSpc>
            </a:pPr>
            <a:r>
              <a:rPr lang="en-US" sz="2400" b="1" dirty="0">
                <a:solidFill>
                  <a:schemeClr val="bg1"/>
                </a:solidFill>
              </a:rPr>
              <a:t>SEMBAKO</a:t>
            </a:r>
            <a:endParaRPr lang="en-ID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6322ED-177F-423A-A104-A521BDC3EE32}"/>
              </a:ext>
            </a:extLst>
          </p:cNvPr>
          <p:cNvSpPr txBox="1"/>
          <p:nvPr/>
        </p:nvSpPr>
        <p:spPr>
          <a:xfrm>
            <a:off x="3898057" y="2722522"/>
            <a:ext cx="1117600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20 JUTA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rgbClr val="0070C0"/>
                </a:solidFill>
              </a:rPr>
              <a:t>KPM</a:t>
            </a:r>
            <a:endParaRPr lang="en-ID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67E275-E26B-4CA3-A064-721FFC05F95D}"/>
              </a:ext>
            </a:extLst>
          </p:cNvPr>
          <p:cNvSpPr txBox="1"/>
          <p:nvPr/>
        </p:nvSpPr>
        <p:spPr>
          <a:xfrm>
            <a:off x="2587417" y="3121099"/>
            <a:ext cx="199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Perluasan</a:t>
            </a:r>
            <a:r>
              <a:rPr lang="en-US" sz="1400" dirty="0">
                <a:solidFill>
                  <a:schemeClr val="bg1"/>
                </a:solidFill>
              </a:rPr>
              <a:t> &amp; </a:t>
            </a:r>
            <a:r>
              <a:rPr lang="en-US" sz="1400" dirty="0" err="1">
                <a:solidFill>
                  <a:schemeClr val="bg1"/>
                </a:solidFill>
              </a:rPr>
              <a:t>peningkatan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indeks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bansos</a:t>
            </a:r>
            <a:endParaRPr lang="en-ID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6B0191-6E5A-45D7-B28B-C1FF0C02D12C}"/>
              </a:ext>
            </a:extLst>
          </p:cNvPr>
          <p:cNvSpPr/>
          <p:nvPr/>
        </p:nvSpPr>
        <p:spPr>
          <a:xfrm>
            <a:off x="3302892" y="3559824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Rp15,5 T</a:t>
            </a:r>
            <a:endParaRPr lang="en-ID" b="1" dirty="0">
              <a:solidFill>
                <a:srgbClr val="C00000"/>
              </a:solidFill>
            </a:endParaRPr>
          </a:p>
        </p:txBody>
      </p:sp>
      <p:pic>
        <p:nvPicPr>
          <p:cNvPr id="26" name="Picture 25" descr="A picture containing table, holding, black, different&#10;&#10;Description automatically generated">
            <a:extLst>
              <a:ext uri="{FF2B5EF4-FFF2-40B4-BE49-F238E27FC236}">
                <a16:creationId xmlns:a16="http://schemas.microsoft.com/office/drawing/2014/main" id="{FE0BB7C3-5AA2-4AB6-B01E-2DABA0839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949" y="2126261"/>
            <a:ext cx="596261" cy="5962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992B52-4C01-4051-B792-0A3A21108AF5}"/>
              </a:ext>
            </a:extLst>
          </p:cNvPr>
          <p:cNvSpPr txBox="1"/>
          <p:nvPr/>
        </p:nvSpPr>
        <p:spPr>
          <a:xfrm>
            <a:off x="5012382" y="2702273"/>
            <a:ext cx="1737360" cy="516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/>
              <a:t>KARTU</a:t>
            </a:r>
          </a:p>
          <a:p>
            <a:pPr>
              <a:lnSpc>
                <a:spcPct val="70000"/>
              </a:lnSpc>
            </a:pPr>
            <a:r>
              <a:rPr lang="en-US" sz="2200" b="1" dirty="0"/>
              <a:t>PRA KERJA</a:t>
            </a:r>
            <a:endParaRPr lang="en-ID" sz="2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FABF40-8605-4F1F-A867-30B1F1815561}"/>
              </a:ext>
            </a:extLst>
          </p:cNvPr>
          <p:cNvSpPr txBox="1"/>
          <p:nvPr/>
        </p:nvSpPr>
        <p:spPr>
          <a:xfrm>
            <a:off x="6289040" y="2736021"/>
            <a:ext cx="1117600" cy="44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1" dirty="0">
                <a:solidFill>
                  <a:srgbClr val="0070C0"/>
                </a:solidFill>
              </a:rPr>
              <a:t>5,6 JUTA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solidFill>
                  <a:srgbClr val="0070C0"/>
                </a:solidFill>
              </a:rPr>
              <a:t>Orang</a:t>
            </a:r>
            <a:endParaRPr lang="en-ID" sz="1600" dirty="0">
              <a:solidFill>
                <a:srgbClr val="0070C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D0FA1F-15C0-4D70-B0D2-B4BEAB78C7E9}"/>
              </a:ext>
            </a:extLst>
          </p:cNvPr>
          <p:cNvSpPr/>
          <p:nvPr/>
        </p:nvSpPr>
        <p:spPr>
          <a:xfrm>
            <a:off x="5685618" y="354696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Rp10 T</a:t>
            </a:r>
            <a:endParaRPr lang="en-ID" b="1" dirty="0">
              <a:solidFill>
                <a:srgbClr val="C00000"/>
              </a:solidFill>
            </a:endParaRPr>
          </a:p>
        </p:txBody>
      </p:sp>
      <p:pic>
        <p:nvPicPr>
          <p:cNvPr id="32" name="Picture 3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0F3D3E-D012-493C-8BCB-77821193F2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00" y="2175708"/>
            <a:ext cx="925009" cy="46848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058DA0A-265A-4D6F-9FB5-4ACB80FB48B9}"/>
              </a:ext>
            </a:extLst>
          </p:cNvPr>
          <p:cNvSpPr txBox="1"/>
          <p:nvPr/>
        </p:nvSpPr>
        <p:spPr>
          <a:xfrm>
            <a:off x="7406640" y="2709634"/>
            <a:ext cx="1737360" cy="50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PLN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1560D6A-106F-4944-BBD4-A6146417007B}"/>
              </a:ext>
            </a:extLst>
          </p:cNvPr>
          <p:cNvSpPr/>
          <p:nvPr/>
        </p:nvSpPr>
        <p:spPr>
          <a:xfrm>
            <a:off x="8104894" y="3546960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Rp3,5 T</a:t>
            </a:r>
            <a:endParaRPr lang="en-ID" b="1" dirty="0">
              <a:solidFill>
                <a:srgbClr val="C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4F912D3-8222-45E1-96C7-56C139C3731A}"/>
              </a:ext>
            </a:extLst>
          </p:cNvPr>
          <p:cNvSpPr/>
          <p:nvPr/>
        </p:nvSpPr>
        <p:spPr>
          <a:xfrm>
            <a:off x="8200484" y="2689848"/>
            <a:ext cx="1003801" cy="492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b="1" dirty="0">
                <a:solidFill>
                  <a:schemeClr val="bg1"/>
                </a:solidFill>
              </a:rPr>
              <a:t>SUBSIDI </a:t>
            </a:r>
          </a:p>
          <a:p>
            <a:pPr>
              <a:lnSpc>
                <a:spcPct val="70000"/>
              </a:lnSpc>
            </a:pPr>
            <a:r>
              <a:rPr lang="en-US" b="1" dirty="0">
                <a:solidFill>
                  <a:schemeClr val="bg1"/>
                </a:solidFill>
              </a:rPr>
              <a:t>LISTRIK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AE531E-3B31-46E1-8339-8F7F8C701AEB}"/>
              </a:ext>
            </a:extLst>
          </p:cNvPr>
          <p:cNvSpPr txBox="1"/>
          <p:nvPr/>
        </p:nvSpPr>
        <p:spPr>
          <a:xfrm>
            <a:off x="7401560" y="3054859"/>
            <a:ext cx="241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Gratis </a:t>
            </a:r>
            <a:r>
              <a:rPr lang="en-US" sz="1400" dirty="0" err="1">
                <a:solidFill>
                  <a:schemeClr val="bg1"/>
                </a:solidFill>
              </a:rPr>
              <a:t>bagi</a:t>
            </a:r>
            <a:r>
              <a:rPr lang="en-US" sz="1400" dirty="0">
                <a:solidFill>
                  <a:schemeClr val="bg1"/>
                </a:solidFill>
              </a:rPr>
              <a:t> 24 </a:t>
            </a:r>
            <a:r>
              <a:rPr lang="en-US" sz="1400" dirty="0" err="1">
                <a:solidFill>
                  <a:schemeClr val="bg1"/>
                </a:solidFill>
              </a:rPr>
              <a:t>juta</a:t>
            </a:r>
            <a:r>
              <a:rPr lang="en-US" sz="1400" dirty="0">
                <a:solidFill>
                  <a:schemeClr val="bg1"/>
                </a:solidFill>
              </a:rPr>
              <a:t> : 450 VA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Diskon</a:t>
            </a:r>
            <a:r>
              <a:rPr lang="en-US" sz="1400" dirty="0">
                <a:solidFill>
                  <a:schemeClr val="bg1"/>
                </a:solidFill>
              </a:rPr>
              <a:t> 50% 7 </a:t>
            </a:r>
            <a:r>
              <a:rPr lang="en-US" sz="1400" dirty="0" err="1">
                <a:solidFill>
                  <a:schemeClr val="bg1"/>
                </a:solidFill>
              </a:rPr>
              <a:t>juta</a:t>
            </a:r>
            <a:r>
              <a:rPr lang="en-US" sz="1400" dirty="0">
                <a:solidFill>
                  <a:schemeClr val="bg1"/>
                </a:solidFill>
              </a:rPr>
              <a:t>: 900 VA</a:t>
            </a:r>
            <a:endParaRPr lang="en-ID" sz="1400" dirty="0">
              <a:solidFill>
                <a:schemeClr val="bg1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E80EE26-3FD2-4A5D-8FF2-954BE6FE0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10224" r="9946" b="12871"/>
          <a:stretch/>
        </p:blipFill>
        <p:spPr bwMode="auto">
          <a:xfrm>
            <a:off x="8226110" y="2161145"/>
            <a:ext cx="405036" cy="48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0D6B2B7-E587-4111-BF53-F609B43C7DB9}"/>
              </a:ext>
            </a:extLst>
          </p:cNvPr>
          <p:cNvSpPr txBox="1"/>
          <p:nvPr/>
        </p:nvSpPr>
        <p:spPr>
          <a:xfrm>
            <a:off x="132080" y="4713530"/>
            <a:ext cx="1737360" cy="53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1" dirty="0">
                <a:solidFill>
                  <a:schemeClr val="bg1"/>
                </a:solidFill>
              </a:rPr>
              <a:t>SEMBAKO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schemeClr val="bg1"/>
                </a:solidFill>
              </a:rPr>
              <a:t>JABODETABEK</a:t>
            </a:r>
            <a:endParaRPr lang="en-ID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C78C24-AF24-4072-9C70-8B295280C174}"/>
              </a:ext>
            </a:extLst>
          </p:cNvPr>
          <p:cNvSpPr txBox="1"/>
          <p:nvPr/>
        </p:nvSpPr>
        <p:spPr>
          <a:xfrm>
            <a:off x="1452880" y="4713530"/>
            <a:ext cx="1117600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900" b="1" dirty="0">
                <a:solidFill>
                  <a:srgbClr val="0070C0"/>
                </a:solidFill>
              </a:rPr>
              <a:t>1,9 JUTA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rgbClr val="0070C0"/>
                </a:solidFill>
              </a:rPr>
              <a:t>KPM</a:t>
            </a:r>
            <a:endParaRPr lang="en-ID" dirty="0">
              <a:solidFill>
                <a:srgbClr val="0070C0"/>
              </a:solidFill>
            </a:endParaRPr>
          </a:p>
        </p:txBody>
      </p:sp>
      <p:pic>
        <p:nvPicPr>
          <p:cNvPr id="40" name="Picture 39" descr="A picture containing toy&#10;&#10;Description automatically generated">
            <a:extLst>
              <a:ext uri="{FF2B5EF4-FFF2-40B4-BE49-F238E27FC236}">
                <a16:creationId xmlns:a16="http://schemas.microsoft.com/office/drawing/2014/main" id="{EADEEEC9-4A85-4C7A-808B-B5CF977107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5" y="4155339"/>
            <a:ext cx="946303" cy="534745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D43D735-A2B2-45D1-B9F8-96F802614F60}"/>
              </a:ext>
            </a:extLst>
          </p:cNvPr>
          <p:cNvSpPr/>
          <p:nvPr/>
        </p:nvSpPr>
        <p:spPr>
          <a:xfrm>
            <a:off x="798185" y="5540612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Rp3,4 T</a:t>
            </a:r>
            <a:endParaRPr lang="en-ID" b="1" dirty="0">
              <a:solidFill>
                <a:srgbClr val="C0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18483A8-F795-4B43-9D3A-90047F631AEC}"/>
              </a:ext>
            </a:extLst>
          </p:cNvPr>
          <p:cNvSpPr txBox="1"/>
          <p:nvPr/>
        </p:nvSpPr>
        <p:spPr>
          <a:xfrm>
            <a:off x="2570480" y="4628978"/>
            <a:ext cx="1737360" cy="76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1" dirty="0"/>
              <a:t>BANSOS TUNAI</a:t>
            </a:r>
          </a:p>
          <a:p>
            <a:pPr>
              <a:lnSpc>
                <a:spcPct val="70000"/>
              </a:lnSpc>
            </a:pPr>
            <a:r>
              <a:rPr lang="en-US" sz="1200" b="1" dirty="0"/>
              <a:t>NON JABODETABEK</a:t>
            </a:r>
            <a:endParaRPr lang="en-ID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8000F4-D489-4E61-AFF2-114BC749B60D}"/>
              </a:ext>
            </a:extLst>
          </p:cNvPr>
          <p:cNvSpPr txBox="1"/>
          <p:nvPr/>
        </p:nvSpPr>
        <p:spPr>
          <a:xfrm>
            <a:off x="3894782" y="4670014"/>
            <a:ext cx="1117600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900" b="1" dirty="0">
                <a:solidFill>
                  <a:srgbClr val="0070C0"/>
                </a:solidFill>
              </a:rPr>
              <a:t>9 JUTA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rgbClr val="0070C0"/>
                </a:solidFill>
              </a:rPr>
              <a:t>KPM</a:t>
            </a:r>
            <a:endParaRPr lang="en-ID" dirty="0">
              <a:solidFill>
                <a:srgbClr val="0070C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A5CEF9C-162A-41C6-8969-A33604AE1D03}"/>
              </a:ext>
            </a:extLst>
          </p:cNvPr>
          <p:cNvSpPr/>
          <p:nvPr/>
        </p:nvSpPr>
        <p:spPr>
          <a:xfrm>
            <a:off x="3239077" y="5567706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Rp16,2 T</a:t>
            </a:r>
            <a:endParaRPr lang="en-ID" b="1" dirty="0">
              <a:solidFill>
                <a:srgbClr val="C0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A55982-51F4-4ECB-B62E-624D4642B47C}"/>
              </a:ext>
            </a:extLst>
          </p:cNvPr>
          <p:cNvSpPr txBox="1"/>
          <p:nvPr/>
        </p:nvSpPr>
        <p:spPr>
          <a:xfrm>
            <a:off x="9844529" y="2663871"/>
            <a:ext cx="1737360" cy="49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/>
              <a:t>INSENTIF</a:t>
            </a:r>
          </a:p>
          <a:p>
            <a:pPr>
              <a:lnSpc>
                <a:spcPct val="70000"/>
              </a:lnSpc>
            </a:pPr>
            <a:r>
              <a:rPr lang="en-US" sz="2000" b="1" dirty="0"/>
              <a:t>PERUMAHAN</a:t>
            </a:r>
            <a:endParaRPr lang="en-ID" sz="2400" b="1" dirty="0"/>
          </a:p>
        </p:txBody>
      </p:sp>
      <p:pic>
        <p:nvPicPr>
          <p:cNvPr id="48" name="Picture 47" descr="A picture containing sign, light, cake, room&#10;&#10;Description automatically generated">
            <a:extLst>
              <a:ext uri="{FF2B5EF4-FFF2-40B4-BE49-F238E27FC236}">
                <a16:creationId xmlns:a16="http://schemas.microsoft.com/office/drawing/2014/main" id="{DC4A301F-1017-4544-BADB-17D9696208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47" y="4078299"/>
            <a:ext cx="672412" cy="672412"/>
          </a:xfrm>
          <a:prstGeom prst="rect">
            <a:avLst/>
          </a:prstGeom>
        </p:spPr>
      </p:pic>
      <p:pic>
        <p:nvPicPr>
          <p:cNvPr id="9220" name="Picture 4" descr="JUAL RUMAH SEDERHANA DI BANDUNG MURAH. | Graha288">
            <a:extLst>
              <a:ext uri="{FF2B5EF4-FFF2-40B4-BE49-F238E27FC236}">
                <a16:creationId xmlns:a16="http://schemas.microsoft.com/office/drawing/2014/main" id="{F3F24898-8BDA-48FD-BA89-FF9240EFE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886" y="2126261"/>
            <a:ext cx="578867" cy="57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A28A3B9-F20B-4C57-BF15-9601EBC7B7D9}"/>
              </a:ext>
            </a:extLst>
          </p:cNvPr>
          <p:cNvSpPr txBox="1"/>
          <p:nvPr/>
        </p:nvSpPr>
        <p:spPr>
          <a:xfrm>
            <a:off x="181864" y="5108175"/>
            <a:ext cx="2233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Bansos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berupa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sembako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selama</a:t>
            </a:r>
            <a:r>
              <a:rPr lang="en-US" sz="1400" dirty="0">
                <a:solidFill>
                  <a:schemeClr val="bg1"/>
                </a:solidFill>
              </a:rPr>
              <a:t> 3 </a:t>
            </a:r>
            <a:r>
              <a:rPr lang="en-US" sz="1400" dirty="0" err="1">
                <a:solidFill>
                  <a:schemeClr val="bg1"/>
                </a:solidFill>
              </a:rPr>
              <a:t>bulan</a:t>
            </a:r>
            <a:r>
              <a:rPr lang="en-US" sz="1400" dirty="0">
                <a:solidFill>
                  <a:schemeClr val="bg1"/>
                </a:solidFill>
              </a:rPr>
              <a:t> @Rp600 </a:t>
            </a:r>
            <a:r>
              <a:rPr lang="en-US" sz="1400" dirty="0" err="1">
                <a:solidFill>
                  <a:schemeClr val="bg1"/>
                </a:solidFill>
              </a:rPr>
              <a:t>Rb</a:t>
            </a:r>
            <a:endParaRPr lang="en-ID" sz="1400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329808E-3001-4E33-9E06-871C677B0A39}"/>
              </a:ext>
            </a:extLst>
          </p:cNvPr>
          <p:cNvSpPr/>
          <p:nvPr/>
        </p:nvSpPr>
        <p:spPr>
          <a:xfrm>
            <a:off x="2580351" y="5253971"/>
            <a:ext cx="2233893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 err="1"/>
              <a:t>Bansos</a:t>
            </a:r>
            <a:r>
              <a:rPr lang="en-US" sz="1400" dirty="0"/>
              <a:t> </a:t>
            </a:r>
            <a:r>
              <a:rPr lang="en-US" sz="1400" dirty="0" err="1"/>
              <a:t>selama</a:t>
            </a:r>
            <a:r>
              <a:rPr lang="en-US" sz="1400" dirty="0"/>
              <a:t> 3 </a:t>
            </a:r>
            <a:r>
              <a:rPr lang="en-US" sz="1400" dirty="0" err="1"/>
              <a:t>bulan</a:t>
            </a:r>
            <a:r>
              <a:rPr lang="en-US" sz="1400" dirty="0"/>
              <a:t> @Rp600 </a:t>
            </a:r>
            <a:r>
              <a:rPr lang="en-US" sz="1400" dirty="0" err="1"/>
              <a:t>Rb</a:t>
            </a:r>
            <a:endParaRPr lang="en-ID" sz="1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BDAE6D2-843F-4A63-979C-F9352E61523C}"/>
              </a:ext>
            </a:extLst>
          </p:cNvPr>
          <p:cNvSpPr txBox="1"/>
          <p:nvPr/>
        </p:nvSpPr>
        <p:spPr>
          <a:xfrm>
            <a:off x="9750985" y="3099330"/>
            <a:ext cx="2125841" cy="53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err="1"/>
              <a:t>Tambahan</a:t>
            </a:r>
            <a:r>
              <a:rPr lang="en-US" sz="1200" dirty="0"/>
              <a:t> </a:t>
            </a:r>
            <a:r>
              <a:rPr lang="en-US" sz="1200" dirty="0" err="1"/>
              <a:t>insentif</a:t>
            </a:r>
            <a:r>
              <a:rPr lang="en-US" sz="1200" dirty="0"/>
              <a:t> </a:t>
            </a:r>
            <a:r>
              <a:rPr lang="en-US" sz="1200" dirty="0" err="1"/>
              <a:t>perumahan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Masyarakat </a:t>
            </a:r>
            <a:r>
              <a:rPr lang="en-US" sz="1200" dirty="0" err="1"/>
              <a:t>Berpendapatan</a:t>
            </a:r>
            <a:r>
              <a:rPr lang="en-US" sz="1200" dirty="0"/>
              <a:t> </a:t>
            </a:r>
            <a:r>
              <a:rPr lang="en-US" sz="1200" dirty="0" err="1"/>
              <a:t>Rendah</a:t>
            </a:r>
            <a:endParaRPr lang="en-ID" sz="12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504574B-0F07-4E58-BBED-D140BE0173B2}"/>
              </a:ext>
            </a:extLst>
          </p:cNvPr>
          <p:cNvSpPr/>
          <p:nvPr/>
        </p:nvSpPr>
        <p:spPr>
          <a:xfrm>
            <a:off x="10306394" y="3593311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Rp1,5 T</a:t>
            </a:r>
            <a:endParaRPr lang="en-ID" b="1" dirty="0">
              <a:solidFill>
                <a:srgbClr val="C0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E164019-3B0B-40EF-AC90-7FAD119650A0}"/>
              </a:ext>
            </a:extLst>
          </p:cNvPr>
          <p:cNvSpPr txBox="1"/>
          <p:nvPr/>
        </p:nvSpPr>
        <p:spPr>
          <a:xfrm>
            <a:off x="11292455" y="2647282"/>
            <a:ext cx="1117600" cy="44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1" dirty="0">
                <a:solidFill>
                  <a:srgbClr val="0070C0"/>
                </a:solidFill>
              </a:rPr>
              <a:t>175 </a:t>
            </a:r>
            <a:r>
              <a:rPr lang="en-US" b="1" dirty="0" err="1">
                <a:solidFill>
                  <a:srgbClr val="0070C0"/>
                </a:solidFill>
              </a:rPr>
              <a:t>Rb</a:t>
            </a:r>
            <a:endParaRPr lang="en-US" b="1" dirty="0">
              <a:solidFill>
                <a:srgbClr val="0070C0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1400" dirty="0">
                <a:solidFill>
                  <a:srgbClr val="0070C0"/>
                </a:solidFill>
              </a:rPr>
              <a:t>Unit</a:t>
            </a:r>
            <a:endParaRPr lang="en-ID" sz="1600" dirty="0">
              <a:solidFill>
                <a:srgbClr val="0070C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E3AD6A-8796-4BC1-992D-DA9C0781D3EB}"/>
              </a:ext>
            </a:extLst>
          </p:cNvPr>
          <p:cNvSpPr txBox="1"/>
          <p:nvPr/>
        </p:nvSpPr>
        <p:spPr>
          <a:xfrm>
            <a:off x="7546739" y="4713530"/>
            <a:ext cx="2102939" cy="745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ID" sz="1400" b="1" dirty="0">
                <a:solidFill>
                  <a:srgbClr val="0070C0"/>
                </a:solidFill>
              </a:rPr>
              <a:t>Cadangan </a:t>
            </a:r>
            <a:r>
              <a:rPr lang="en-ID" sz="1400" b="1" dirty="0" err="1">
                <a:solidFill>
                  <a:srgbClr val="0070C0"/>
                </a:solidFill>
              </a:rPr>
              <a:t>untuk</a:t>
            </a:r>
            <a:r>
              <a:rPr lang="en-ID" sz="1400" b="1" dirty="0">
                <a:solidFill>
                  <a:srgbClr val="0070C0"/>
                </a:solidFill>
              </a:rPr>
              <a:t> </a:t>
            </a:r>
            <a:r>
              <a:rPr lang="en-ID" sz="1400" b="1" dirty="0" err="1">
                <a:solidFill>
                  <a:srgbClr val="0070C0"/>
                </a:solidFill>
              </a:rPr>
              <a:t>pemenuhan</a:t>
            </a:r>
            <a:r>
              <a:rPr lang="en-ID" sz="1400" b="1" dirty="0">
                <a:solidFill>
                  <a:srgbClr val="0070C0"/>
                </a:solidFill>
              </a:rPr>
              <a:t> </a:t>
            </a:r>
            <a:r>
              <a:rPr lang="en-ID" sz="1400" b="1" dirty="0" err="1">
                <a:solidFill>
                  <a:srgbClr val="0070C0"/>
                </a:solidFill>
              </a:rPr>
              <a:t>kebutuhan</a:t>
            </a:r>
            <a:r>
              <a:rPr lang="en-ID" sz="1400" b="1" dirty="0">
                <a:solidFill>
                  <a:srgbClr val="0070C0"/>
                </a:solidFill>
              </a:rPr>
              <a:t> </a:t>
            </a:r>
            <a:r>
              <a:rPr lang="en-ID" sz="1400" b="1" dirty="0" err="1">
                <a:solidFill>
                  <a:srgbClr val="0070C0"/>
                </a:solidFill>
              </a:rPr>
              <a:t>pokok</a:t>
            </a:r>
            <a:r>
              <a:rPr lang="en-ID" sz="1400" b="1" dirty="0">
                <a:solidFill>
                  <a:srgbClr val="0070C0"/>
                </a:solidFill>
              </a:rPr>
              <a:t> dan </a:t>
            </a:r>
            <a:r>
              <a:rPr lang="en-ID" sz="1400" b="1" dirty="0" err="1">
                <a:solidFill>
                  <a:srgbClr val="0070C0"/>
                </a:solidFill>
              </a:rPr>
              <a:t>operasi</a:t>
            </a:r>
            <a:r>
              <a:rPr lang="en-ID" sz="1400" b="1" dirty="0">
                <a:solidFill>
                  <a:srgbClr val="0070C0"/>
                </a:solidFill>
              </a:rPr>
              <a:t> pasar/</a:t>
            </a:r>
            <a:r>
              <a:rPr lang="en-ID" sz="1400" b="1" dirty="0" err="1">
                <a:solidFill>
                  <a:srgbClr val="0070C0"/>
                </a:solidFill>
              </a:rPr>
              <a:t>logistik</a:t>
            </a:r>
            <a:r>
              <a:rPr lang="en-ID" sz="14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3E893B-F0E6-4853-9288-D517E542E2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10" y="4147481"/>
            <a:ext cx="594214" cy="578887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0840F10B-8900-489F-AED1-A79717918D9C}"/>
              </a:ext>
            </a:extLst>
          </p:cNvPr>
          <p:cNvSpPr/>
          <p:nvPr/>
        </p:nvSpPr>
        <p:spPr>
          <a:xfrm>
            <a:off x="8015706" y="5482578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Rp25 T</a:t>
            </a:r>
            <a:endParaRPr lang="en-ID" b="1" dirty="0">
              <a:solidFill>
                <a:srgbClr val="C0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628496B-1224-4219-B7B7-062AF3A95E0A}"/>
              </a:ext>
            </a:extLst>
          </p:cNvPr>
          <p:cNvSpPr txBox="1"/>
          <p:nvPr/>
        </p:nvSpPr>
        <p:spPr>
          <a:xfrm>
            <a:off x="9844529" y="4736673"/>
            <a:ext cx="216560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ID" sz="1400" b="1" dirty="0" err="1">
                <a:solidFill>
                  <a:schemeClr val="bg1"/>
                </a:solidFill>
              </a:rPr>
              <a:t>Penyesuaian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anggaran</a:t>
            </a:r>
            <a:r>
              <a:rPr lang="en-ID" sz="1400" b="1" dirty="0">
                <a:solidFill>
                  <a:schemeClr val="bg1"/>
                </a:solidFill>
              </a:rPr>
              <a:t> Pendidikan </a:t>
            </a:r>
            <a:r>
              <a:rPr lang="en-ID" sz="1400" b="1" dirty="0" err="1">
                <a:solidFill>
                  <a:schemeClr val="bg1"/>
                </a:solidFill>
              </a:rPr>
              <a:t>untuk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penanganan</a:t>
            </a:r>
            <a:r>
              <a:rPr lang="en-ID" sz="1400" b="1" dirty="0">
                <a:solidFill>
                  <a:schemeClr val="bg1"/>
                </a:solidFill>
              </a:rPr>
              <a:t>  Covid-19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94BB1E3-C8A2-48F7-8E33-A5FC7D5B409D}"/>
              </a:ext>
            </a:extLst>
          </p:cNvPr>
          <p:cNvSpPr/>
          <p:nvPr/>
        </p:nvSpPr>
        <p:spPr>
          <a:xfrm>
            <a:off x="10306394" y="547464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Rp20 T</a:t>
            </a:r>
            <a:endParaRPr lang="en-ID" b="1" dirty="0">
              <a:solidFill>
                <a:srgbClr val="C00000"/>
              </a:solidFill>
            </a:endParaRPr>
          </a:p>
        </p:txBody>
      </p:sp>
      <p:pic>
        <p:nvPicPr>
          <p:cNvPr id="9222" name="Picture 6" descr="Icon pendidikan png » PNG Image">
            <a:extLst>
              <a:ext uri="{FF2B5EF4-FFF2-40B4-BE49-F238E27FC236}">
                <a16:creationId xmlns:a16="http://schemas.microsoft.com/office/drawing/2014/main" id="{C10ACD51-173B-4F0C-A8E9-D945F46EB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458" y="4145632"/>
            <a:ext cx="600939" cy="60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Pemerintah Berniat Beli Drone untuk Alutsista">
            <a:extLst>
              <a:ext uri="{FF2B5EF4-FFF2-40B4-BE49-F238E27FC236}">
                <a16:creationId xmlns:a16="http://schemas.microsoft.com/office/drawing/2014/main" id="{1D48650C-E5F9-4676-919B-F7324C40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4" y="203796"/>
            <a:ext cx="1453846" cy="13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23D51FF-76E8-4224-A972-F1221455024B}"/>
              </a:ext>
            </a:extLst>
          </p:cNvPr>
          <p:cNvSpPr/>
          <p:nvPr/>
        </p:nvSpPr>
        <p:spPr>
          <a:xfrm>
            <a:off x="1395910" y="994066"/>
            <a:ext cx="2499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Rp110 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7842199-5267-4943-9C0F-E5D7B259741D}"/>
              </a:ext>
            </a:extLst>
          </p:cNvPr>
          <p:cNvSpPr txBox="1"/>
          <p:nvPr/>
        </p:nvSpPr>
        <p:spPr>
          <a:xfrm>
            <a:off x="5038591" y="4713529"/>
            <a:ext cx="2272683" cy="620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>
                <a:solidFill>
                  <a:schemeClr val="bg1"/>
                </a:solidFill>
              </a:rPr>
              <a:t>PROGRAM JARING PENGAMAN SOSIAL LAINNYA</a:t>
            </a:r>
          </a:p>
        </p:txBody>
      </p:sp>
      <p:pic>
        <p:nvPicPr>
          <p:cNvPr id="62" name="Picture 61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C526EED5-3554-4366-81CE-57498782AF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12" y="4047340"/>
            <a:ext cx="704542" cy="815974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40E88F40-B299-482B-B667-E1C454534EDB}"/>
              </a:ext>
            </a:extLst>
          </p:cNvPr>
          <p:cNvSpPr/>
          <p:nvPr/>
        </p:nvSpPr>
        <p:spPr>
          <a:xfrm>
            <a:off x="5579576" y="5399122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Rp6,6 T</a:t>
            </a:r>
            <a:endParaRPr lang="en-ID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0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ACA53D-86A0-498A-9C48-F150E9B44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12"/>
            <a:ext cx="12192000" cy="68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0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3"/>
          <p:cNvSpPr>
            <a:spLocks noGrp="1"/>
          </p:cNvSpPr>
          <p:nvPr>
            <p:ph type="title"/>
          </p:nvPr>
        </p:nvSpPr>
        <p:spPr>
          <a:xfrm>
            <a:off x="296863" y="170079"/>
            <a:ext cx="11520487" cy="382156"/>
          </a:xfrm>
          <a:solidFill>
            <a:srgbClr val="0070C0"/>
          </a:solidFill>
        </p:spPr>
        <p:txBody>
          <a:bodyPr vert="horz" wrap="square" lIns="0" tIns="12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PROGRAM PERLINDUNGAN SOSIAL DI SELURUH SIKLUS KEHIDUPAN</a:t>
            </a:r>
          </a:p>
        </p:txBody>
      </p:sp>
      <p:sp>
        <p:nvSpPr>
          <p:cNvPr id="7171" name="object 4"/>
          <p:cNvSpPr>
            <a:spLocks noChangeArrowheads="1"/>
          </p:cNvSpPr>
          <p:nvPr/>
        </p:nvSpPr>
        <p:spPr bwMode="auto">
          <a:xfrm>
            <a:off x="58739" y="900113"/>
            <a:ext cx="11758612" cy="583565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fld id="{0FE90DDC-5DC7-47BA-BE0B-51756E6CDA91}" type="slidenum">
              <a:rPr lang="en-US">
                <a:latin typeface="Calibri" panose="020F0502020204030204" pitchFamily="34" charset="0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5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fld id="{4E11D90E-BB6E-47C1-BAC6-F33B4A245EE9}" type="slidenum">
              <a:rPr lang="en-US" altLang="en-US">
                <a:latin typeface="Calibri" panose="020F0502020204030204" pitchFamily="34" charset="0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A4D845-3929-4479-81AE-4CA83374CA1E}"/>
              </a:ext>
            </a:extLst>
          </p:cNvPr>
          <p:cNvSpPr txBox="1">
            <a:spLocks/>
          </p:cNvSpPr>
          <p:nvPr/>
        </p:nvSpPr>
        <p:spPr>
          <a:xfrm>
            <a:off x="568037" y="222266"/>
            <a:ext cx="11139055" cy="645271"/>
          </a:xfrm>
          <a:prstGeom prst="rect">
            <a:avLst/>
          </a:prstGeom>
          <a:solidFill>
            <a:schemeClr val="accent5"/>
          </a:solidFill>
        </p:spPr>
        <p:txBody>
          <a:bodyPr lIns="121901" tIns="60949" rIns="121901" bIns="60949" anchor="ctr">
            <a:normAutofit/>
          </a:bodyPr>
          <a:lstStyle>
            <a:lvl1pPr algn="l" defTabSz="9143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43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43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43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43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437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70" algn="l" defTabSz="91437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54" algn="l" defTabSz="91437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9" algn="l" defTabSz="91437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287979" algn="ctr" defTabSz="1219139">
              <a:defRPr/>
            </a:pPr>
            <a:r>
              <a:rPr lang="en-US" sz="2933" b="1">
                <a:ln w="0"/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ADAPTIF SOCIAL PROTECTION</a:t>
            </a:r>
            <a:endParaRPr lang="en-US" sz="2933" b="1" dirty="0">
              <a:ln w="0"/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10746" y="1312750"/>
            <a:ext cx="10884769" cy="4324484"/>
            <a:chOff x="791003" y="1939034"/>
            <a:chExt cx="16327154" cy="6486726"/>
          </a:xfrm>
        </p:grpSpPr>
        <p:sp>
          <p:nvSpPr>
            <p:cNvPr id="13" name="Oval 12"/>
            <p:cNvSpPr/>
            <p:nvPr/>
          </p:nvSpPr>
          <p:spPr>
            <a:xfrm>
              <a:off x="8028299" y="1939034"/>
              <a:ext cx="2622388" cy="20122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137237" y="3611920"/>
              <a:ext cx="29597" cy="10163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Document 49"/>
            <p:cNvSpPr/>
            <p:nvPr/>
          </p:nvSpPr>
          <p:spPr>
            <a:xfrm>
              <a:off x="4981728" y="7365034"/>
              <a:ext cx="2289431" cy="1060726"/>
            </a:xfrm>
            <a:prstGeom prst="flowChartDocument">
              <a:avLst/>
            </a:prstGeom>
            <a:solidFill>
              <a:srgbClr val="91A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9" tIns="47545" rIns="95089" bIns="47545"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Fasilitator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PKH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6088540" y="5957725"/>
              <a:ext cx="16553" cy="12862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Document 51"/>
            <p:cNvSpPr/>
            <p:nvPr/>
          </p:nvSpPr>
          <p:spPr>
            <a:xfrm>
              <a:off x="4981728" y="2626275"/>
              <a:ext cx="2289431" cy="1060726"/>
            </a:xfrm>
            <a:prstGeom prst="flowChartDocument">
              <a:avLst/>
            </a:prstGeom>
            <a:solidFill>
              <a:srgbClr val="91A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9" tIns="47545" rIns="95089" bIns="47545"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Dinas</a:t>
              </a:r>
              <a:r>
                <a:rPr 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Sosial</a:t>
              </a:r>
              <a:endPara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lowchart: Decision 52"/>
            <p:cNvSpPr/>
            <p:nvPr/>
          </p:nvSpPr>
          <p:spPr>
            <a:xfrm>
              <a:off x="10045067" y="6179910"/>
              <a:ext cx="1625839" cy="1283289"/>
            </a:xfrm>
            <a:prstGeom prst="flowChartDecisi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28" tIns="45715" rIns="91428" bIns="45715"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Eligible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9242043" y="3974255"/>
              <a:ext cx="9033" cy="528528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1277659" y="4766701"/>
              <a:ext cx="1880445" cy="11910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28" tIns="45715" rIns="91428" bIns="45715"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Input Data DTKS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255147" y="4539383"/>
              <a:ext cx="2017173" cy="1652895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28" tIns="45715" rIns="91428" bIns="45715"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Masuk</a:t>
              </a:r>
              <a:r>
                <a:rPr lang="en-US" sz="1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di</a:t>
              </a:r>
            </a:p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E- PKH</a:t>
              </a:r>
            </a:p>
          </p:txBody>
        </p:sp>
        <p:sp>
          <p:nvSpPr>
            <p:cNvPr id="23" name="Flowchart: Terminator 58"/>
            <p:cNvSpPr/>
            <p:nvPr/>
          </p:nvSpPr>
          <p:spPr>
            <a:xfrm>
              <a:off x="13805933" y="3600228"/>
              <a:ext cx="3312224" cy="3413208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28" tIns="45715" rIns="91428" bIns="45715"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MENDAPAT BANTUAN LAINNYA (BPNT, KIS, KIP, SUBDISI DLL, </a:t>
              </a:r>
              <a:endParaRPr lang="en-US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Pentagon 23"/>
            <p:cNvSpPr/>
            <p:nvPr/>
          </p:nvSpPr>
          <p:spPr>
            <a:xfrm>
              <a:off x="791003" y="3733257"/>
              <a:ext cx="3744091" cy="2994282"/>
            </a:xfrm>
            <a:prstGeom prst="homePlat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28" tIns="45715" rIns="91428" bIns="45715"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33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Korban</a:t>
              </a:r>
              <a:r>
                <a:rPr lang="en-US" sz="1333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333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Bencana</a:t>
              </a:r>
              <a:r>
                <a:rPr lang="en-US" sz="1333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333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Alam</a:t>
              </a:r>
              <a:r>
                <a:rPr lang="en-US" sz="1333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333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maupun</a:t>
              </a:r>
              <a:r>
                <a:rPr lang="en-US" sz="1333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333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sosial</a:t>
              </a:r>
              <a:r>
                <a:rPr lang="en-US" sz="1333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1333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komunitas</a:t>
              </a:r>
              <a:r>
                <a:rPr lang="en-US" sz="1333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333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adat</a:t>
              </a:r>
              <a:r>
                <a:rPr lang="en-US" sz="1333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333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terpencil</a:t>
              </a:r>
              <a:r>
                <a:rPr lang="en-US" sz="1333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333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dan</a:t>
              </a:r>
              <a:r>
                <a:rPr lang="en-US" sz="1333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PMKS yang </a:t>
              </a:r>
              <a:r>
                <a:rPr lang="en-US" sz="1333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belum</a:t>
              </a:r>
              <a:r>
                <a:rPr lang="en-US" sz="1333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333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teregistrasi</a:t>
              </a:r>
              <a:r>
                <a:rPr lang="en-US" sz="1333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di DTKS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27269" y="4694226"/>
              <a:ext cx="2322540" cy="12635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28" tIns="45715" rIns="91428" bIns="45715"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Validasi</a:t>
              </a:r>
              <a:endPara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 flipV="1">
              <a:off x="7447392" y="4972219"/>
              <a:ext cx="640482" cy="7075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61916" y="2313698"/>
              <a:ext cx="1870858" cy="107394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28" tIns="45715" rIns="91428" bIns="45715"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PKH</a:t>
              </a:r>
            </a:p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67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Diproses</a:t>
              </a:r>
              <a:r>
                <a:rPr lang="en-US" sz="1067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067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untuk</a:t>
              </a:r>
              <a:r>
                <a:rPr lang="en-US" sz="1067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067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mendapatkan</a:t>
              </a:r>
              <a:r>
                <a:rPr lang="en-US" sz="1067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067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bantuan</a:t>
              </a:r>
              <a:endParaRPr lang="en-US" sz="1067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lowchart: Decision 52"/>
            <p:cNvSpPr/>
            <p:nvPr/>
          </p:nvSpPr>
          <p:spPr>
            <a:xfrm>
              <a:off x="10107229" y="3430690"/>
              <a:ext cx="1625839" cy="1283289"/>
            </a:xfrm>
            <a:prstGeom prst="flowChartDecisi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28" tIns="45715" rIns="91428" bIns="45715"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Eligible</a:t>
              </a:r>
            </a:p>
          </p:txBody>
        </p:sp>
        <p:sp>
          <p:nvSpPr>
            <p:cNvPr id="29" name="Right Arrow 28"/>
            <p:cNvSpPr/>
            <p:nvPr/>
          </p:nvSpPr>
          <p:spPr>
            <a:xfrm flipV="1">
              <a:off x="10537746" y="5054270"/>
              <a:ext cx="640482" cy="7075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 flipV="1">
              <a:off x="13179957" y="5008458"/>
              <a:ext cx="640482" cy="7075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167">
            <a:extLst>
              <a:ext uri="{FF2B5EF4-FFF2-40B4-BE49-F238E27FC236}">
                <a16:creationId xmlns:a16="http://schemas.microsoft.com/office/drawing/2014/main" id="{C9057C66-BC93-483F-A72C-ED8E95629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flipV="1">
            <a:off x="640096" y="2816954"/>
            <a:ext cx="10970056" cy="47983"/>
          </a:xfrm>
          <a:custGeom>
            <a:avLst/>
            <a:gdLst>
              <a:gd name="T0" fmla="*/ 0 w 1734"/>
              <a:gd name="T1" fmla="*/ 8 h 8"/>
              <a:gd name="T2" fmla="*/ 1734 w 1734"/>
              <a:gd name="T3" fmla="*/ 8 h 8"/>
              <a:gd name="T4" fmla="*/ 1734 w 1734"/>
              <a:gd name="T5" fmla="*/ 0 h 8"/>
              <a:gd name="T6" fmla="*/ 0 w 17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34" h="8">
                <a:moveTo>
                  <a:pt x="0" y="8"/>
                </a:moveTo>
                <a:lnTo>
                  <a:pt x="1734" y="8"/>
                </a:lnTo>
                <a:lnTo>
                  <a:pt x="1734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9155" tIns="44577" rIns="89155" bIns="44577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5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53B189-99E7-40DC-B3D7-C0FC84A3EA92}"/>
              </a:ext>
            </a:extLst>
          </p:cNvPr>
          <p:cNvGrpSpPr/>
          <p:nvPr/>
        </p:nvGrpSpPr>
        <p:grpSpPr>
          <a:xfrm>
            <a:off x="413126" y="1616757"/>
            <a:ext cx="1680581" cy="1050083"/>
            <a:chOff x="463624" y="1795516"/>
            <a:chExt cx="4194999" cy="90137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6" name="Rectangle 168">
              <a:extLst>
                <a:ext uri="{FF2B5EF4-FFF2-40B4-BE49-F238E27FC236}">
                  <a16:creationId xmlns:a16="http://schemas.microsoft.com/office/drawing/2014/main" id="{E6038109-4385-4018-83BE-E468CA239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624" y="1795516"/>
              <a:ext cx="4194999" cy="6318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89155" tIns="44577" rIns="89155" bIns="44577" numCol="1" anchor="t" anchorCtr="0" compatLnSpc="1">
              <a:prstTxWarp prst="textNoShape">
                <a:avLst/>
              </a:prstTxWarp>
            </a:bodyPr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65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REGISTRASI SOSIAL</a:t>
              </a:r>
            </a:p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65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(1)</a:t>
              </a:r>
              <a:endParaRPr lang="en-US" sz="1365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Freeform 169">
              <a:extLst>
                <a:ext uri="{FF2B5EF4-FFF2-40B4-BE49-F238E27FC236}">
                  <a16:creationId xmlns:a16="http://schemas.microsoft.com/office/drawing/2014/main" id="{0739889F-F24C-4FA0-AB2E-1D3C7D2C0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219" y="2420666"/>
              <a:ext cx="1482715" cy="276225"/>
            </a:xfrm>
            <a:custGeom>
              <a:avLst/>
              <a:gdLst>
                <a:gd name="T0" fmla="*/ 123 w 246"/>
                <a:gd name="T1" fmla="*/ 174 h 174"/>
                <a:gd name="T2" fmla="*/ 0 w 246"/>
                <a:gd name="T3" fmla="*/ 0 h 174"/>
                <a:gd name="T4" fmla="*/ 246 w 246"/>
                <a:gd name="T5" fmla="*/ 0 h 174"/>
                <a:gd name="T6" fmla="*/ 123 w 246"/>
                <a:gd name="T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74">
                  <a:moveTo>
                    <a:pt x="123" y="174"/>
                  </a:moveTo>
                  <a:lnTo>
                    <a:pt x="0" y="0"/>
                  </a:lnTo>
                  <a:lnTo>
                    <a:pt x="246" y="0"/>
                  </a:lnTo>
                  <a:lnTo>
                    <a:pt x="123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155" tIns="44577" rIns="89155" bIns="44577" numCol="1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73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5" name="Freeform 176">
            <a:extLst>
              <a:ext uri="{FF2B5EF4-FFF2-40B4-BE49-F238E27FC236}">
                <a16:creationId xmlns:a16="http://schemas.microsoft.com/office/drawing/2014/main" id="{DAB4313B-39BD-4231-8CE3-EED17CC07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68964" y="2713561"/>
            <a:ext cx="271133" cy="232171"/>
          </a:xfrm>
          <a:custGeom>
            <a:avLst/>
            <a:gdLst>
              <a:gd name="T0" fmla="*/ 87 w 91"/>
              <a:gd name="T1" fmla="*/ 88 h 92"/>
              <a:gd name="T2" fmla="*/ 87 w 91"/>
              <a:gd name="T3" fmla="*/ 84 h 92"/>
              <a:gd name="T4" fmla="*/ 8 w 91"/>
              <a:gd name="T5" fmla="*/ 84 h 92"/>
              <a:gd name="T6" fmla="*/ 8 w 91"/>
              <a:gd name="T7" fmla="*/ 8 h 92"/>
              <a:gd name="T8" fmla="*/ 83 w 91"/>
              <a:gd name="T9" fmla="*/ 8 h 92"/>
              <a:gd name="T10" fmla="*/ 83 w 91"/>
              <a:gd name="T11" fmla="*/ 88 h 92"/>
              <a:gd name="T12" fmla="*/ 87 w 91"/>
              <a:gd name="T13" fmla="*/ 88 h 92"/>
              <a:gd name="T14" fmla="*/ 87 w 91"/>
              <a:gd name="T15" fmla="*/ 84 h 92"/>
              <a:gd name="T16" fmla="*/ 87 w 91"/>
              <a:gd name="T17" fmla="*/ 88 h 92"/>
              <a:gd name="T18" fmla="*/ 91 w 91"/>
              <a:gd name="T19" fmla="*/ 88 h 92"/>
              <a:gd name="T20" fmla="*/ 91 w 91"/>
              <a:gd name="T21" fmla="*/ 0 h 92"/>
              <a:gd name="T22" fmla="*/ 0 w 91"/>
              <a:gd name="T23" fmla="*/ 0 h 92"/>
              <a:gd name="T24" fmla="*/ 0 w 91"/>
              <a:gd name="T25" fmla="*/ 92 h 92"/>
              <a:gd name="T26" fmla="*/ 91 w 91"/>
              <a:gd name="T27" fmla="*/ 92 h 92"/>
              <a:gd name="T28" fmla="*/ 91 w 91"/>
              <a:gd name="T29" fmla="*/ 88 h 92"/>
              <a:gd name="T30" fmla="*/ 87 w 91"/>
              <a:gd name="T31" fmla="*/ 8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1" h="92">
                <a:moveTo>
                  <a:pt x="87" y="88"/>
                </a:moveTo>
                <a:lnTo>
                  <a:pt x="87" y="84"/>
                </a:lnTo>
                <a:lnTo>
                  <a:pt x="8" y="84"/>
                </a:lnTo>
                <a:lnTo>
                  <a:pt x="8" y="8"/>
                </a:lnTo>
                <a:lnTo>
                  <a:pt x="83" y="8"/>
                </a:lnTo>
                <a:lnTo>
                  <a:pt x="83" y="88"/>
                </a:lnTo>
                <a:lnTo>
                  <a:pt x="87" y="88"/>
                </a:lnTo>
                <a:lnTo>
                  <a:pt x="87" y="84"/>
                </a:lnTo>
                <a:lnTo>
                  <a:pt x="87" y="88"/>
                </a:lnTo>
                <a:lnTo>
                  <a:pt x="91" y="88"/>
                </a:lnTo>
                <a:lnTo>
                  <a:pt x="91" y="0"/>
                </a:lnTo>
                <a:lnTo>
                  <a:pt x="0" y="0"/>
                </a:lnTo>
                <a:lnTo>
                  <a:pt x="0" y="92"/>
                </a:lnTo>
                <a:lnTo>
                  <a:pt x="91" y="92"/>
                </a:lnTo>
                <a:lnTo>
                  <a:pt x="91" y="88"/>
                </a:lnTo>
                <a:lnTo>
                  <a:pt x="87" y="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9155" tIns="44577" rIns="89155" bIns="44577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5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Rectangle 177">
            <a:extLst>
              <a:ext uri="{FF2B5EF4-FFF2-40B4-BE49-F238E27FC236}">
                <a16:creationId xmlns:a16="http://schemas.microsoft.com/office/drawing/2014/main" id="{27CD0588-43D8-4F90-A142-ABB49EAF9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25" y="2671040"/>
            <a:ext cx="271135" cy="1300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89155" tIns="44577" rIns="89155" bIns="44577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5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177">
            <a:extLst>
              <a:ext uri="{FF2B5EF4-FFF2-40B4-BE49-F238E27FC236}">
                <a16:creationId xmlns:a16="http://schemas.microsoft.com/office/drawing/2014/main" id="{6A109385-65E0-4D64-ACE1-5F4DBBF2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026" y="2883399"/>
            <a:ext cx="271135" cy="13001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89155" tIns="44577" rIns="89155" bIns="44577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5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27B8D12-F9C8-41D4-BFB3-97DA135C3A05}"/>
              </a:ext>
            </a:extLst>
          </p:cNvPr>
          <p:cNvGrpSpPr/>
          <p:nvPr/>
        </p:nvGrpSpPr>
        <p:grpSpPr>
          <a:xfrm>
            <a:off x="2181639" y="1644500"/>
            <a:ext cx="1934720" cy="1030117"/>
            <a:chOff x="386104" y="1812654"/>
            <a:chExt cx="4194999" cy="88423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5" name="Rectangle 168">
              <a:extLst>
                <a:ext uri="{FF2B5EF4-FFF2-40B4-BE49-F238E27FC236}">
                  <a16:creationId xmlns:a16="http://schemas.microsoft.com/office/drawing/2014/main" id="{FDD7C447-3F2D-429C-BB67-38683441A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04" y="1812654"/>
              <a:ext cx="4194999" cy="6318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89155" tIns="44577" rIns="89155" bIns="44577" numCol="1" anchor="t" anchorCtr="0" compatLnSpc="1">
              <a:prstTxWarp prst="textNoShape">
                <a:avLst/>
              </a:prstTxWarp>
            </a:bodyPr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65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INTEGRASI PROGRAM</a:t>
              </a:r>
            </a:p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65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(2)</a:t>
              </a:r>
            </a:p>
          </p:txBody>
        </p:sp>
        <p:sp>
          <p:nvSpPr>
            <p:cNvPr id="56" name="Freeform 169">
              <a:extLst>
                <a:ext uri="{FF2B5EF4-FFF2-40B4-BE49-F238E27FC236}">
                  <a16:creationId xmlns:a16="http://schemas.microsoft.com/office/drawing/2014/main" id="{6B425FBE-3F9B-4D96-909B-3AAFAA8B6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219" y="2420666"/>
              <a:ext cx="1482715" cy="276225"/>
            </a:xfrm>
            <a:custGeom>
              <a:avLst/>
              <a:gdLst>
                <a:gd name="T0" fmla="*/ 123 w 246"/>
                <a:gd name="T1" fmla="*/ 174 h 174"/>
                <a:gd name="T2" fmla="*/ 0 w 246"/>
                <a:gd name="T3" fmla="*/ 0 h 174"/>
                <a:gd name="T4" fmla="*/ 246 w 246"/>
                <a:gd name="T5" fmla="*/ 0 h 174"/>
                <a:gd name="T6" fmla="*/ 123 w 246"/>
                <a:gd name="T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74">
                  <a:moveTo>
                    <a:pt x="123" y="174"/>
                  </a:moveTo>
                  <a:lnTo>
                    <a:pt x="0" y="0"/>
                  </a:lnTo>
                  <a:lnTo>
                    <a:pt x="246" y="0"/>
                  </a:lnTo>
                  <a:lnTo>
                    <a:pt x="123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155" tIns="44577" rIns="89155" bIns="44577" numCol="1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73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9" name="Rectangle 177">
            <a:extLst>
              <a:ext uri="{FF2B5EF4-FFF2-40B4-BE49-F238E27FC236}">
                <a16:creationId xmlns:a16="http://schemas.microsoft.com/office/drawing/2014/main" id="{2B4BB043-1F40-448F-98B1-104FEBAE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027" y="2668011"/>
            <a:ext cx="271135" cy="13001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89155" tIns="44577" rIns="89155" bIns="44577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5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Freeform 176">
            <a:extLst>
              <a:ext uri="{FF2B5EF4-FFF2-40B4-BE49-F238E27FC236}">
                <a16:creationId xmlns:a16="http://schemas.microsoft.com/office/drawing/2014/main" id="{F44D0EF5-A718-4581-B2CE-DC37D1C8A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1610152" y="2713561"/>
            <a:ext cx="271133" cy="232171"/>
          </a:xfrm>
          <a:custGeom>
            <a:avLst/>
            <a:gdLst>
              <a:gd name="T0" fmla="*/ 87 w 91"/>
              <a:gd name="T1" fmla="*/ 88 h 92"/>
              <a:gd name="T2" fmla="*/ 87 w 91"/>
              <a:gd name="T3" fmla="*/ 84 h 92"/>
              <a:gd name="T4" fmla="*/ 8 w 91"/>
              <a:gd name="T5" fmla="*/ 84 h 92"/>
              <a:gd name="T6" fmla="*/ 8 w 91"/>
              <a:gd name="T7" fmla="*/ 8 h 92"/>
              <a:gd name="T8" fmla="*/ 83 w 91"/>
              <a:gd name="T9" fmla="*/ 8 h 92"/>
              <a:gd name="T10" fmla="*/ 83 w 91"/>
              <a:gd name="T11" fmla="*/ 88 h 92"/>
              <a:gd name="T12" fmla="*/ 87 w 91"/>
              <a:gd name="T13" fmla="*/ 88 h 92"/>
              <a:gd name="T14" fmla="*/ 87 w 91"/>
              <a:gd name="T15" fmla="*/ 84 h 92"/>
              <a:gd name="T16" fmla="*/ 87 w 91"/>
              <a:gd name="T17" fmla="*/ 88 h 92"/>
              <a:gd name="T18" fmla="*/ 91 w 91"/>
              <a:gd name="T19" fmla="*/ 88 h 92"/>
              <a:gd name="T20" fmla="*/ 91 w 91"/>
              <a:gd name="T21" fmla="*/ 0 h 92"/>
              <a:gd name="T22" fmla="*/ 0 w 91"/>
              <a:gd name="T23" fmla="*/ 0 h 92"/>
              <a:gd name="T24" fmla="*/ 0 w 91"/>
              <a:gd name="T25" fmla="*/ 92 h 92"/>
              <a:gd name="T26" fmla="*/ 91 w 91"/>
              <a:gd name="T27" fmla="*/ 92 h 92"/>
              <a:gd name="T28" fmla="*/ 91 w 91"/>
              <a:gd name="T29" fmla="*/ 88 h 92"/>
              <a:gd name="T30" fmla="*/ 87 w 91"/>
              <a:gd name="T31" fmla="*/ 8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1" h="92">
                <a:moveTo>
                  <a:pt x="87" y="88"/>
                </a:moveTo>
                <a:lnTo>
                  <a:pt x="87" y="84"/>
                </a:lnTo>
                <a:lnTo>
                  <a:pt x="8" y="84"/>
                </a:lnTo>
                <a:lnTo>
                  <a:pt x="8" y="8"/>
                </a:lnTo>
                <a:lnTo>
                  <a:pt x="83" y="8"/>
                </a:lnTo>
                <a:lnTo>
                  <a:pt x="83" y="88"/>
                </a:lnTo>
                <a:lnTo>
                  <a:pt x="87" y="88"/>
                </a:lnTo>
                <a:lnTo>
                  <a:pt x="87" y="84"/>
                </a:lnTo>
                <a:lnTo>
                  <a:pt x="87" y="88"/>
                </a:lnTo>
                <a:lnTo>
                  <a:pt x="91" y="88"/>
                </a:lnTo>
                <a:lnTo>
                  <a:pt x="91" y="0"/>
                </a:lnTo>
                <a:lnTo>
                  <a:pt x="0" y="0"/>
                </a:lnTo>
                <a:lnTo>
                  <a:pt x="0" y="92"/>
                </a:lnTo>
                <a:lnTo>
                  <a:pt x="91" y="92"/>
                </a:lnTo>
                <a:lnTo>
                  <a:pt x="91" y="88"/>
                </a:lnTo>
                <a:lnTo>
                  <a:pt x="87" y="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9155" tIns="44577" rIns="89155" bIns="44577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5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FAA1731-A35E-4497-AA23-7AAF2DC03B01}"/>
              </a:ext>
            </a:extLst>
          </p:cNvPr>
          <p:cNvGrpSpPr/>
          <p:nvPr/>
        </p:nvGrpSpPr>
        <p:grpSpPr>
          <a:xfrm>
            <a:off x="261399" y="3141532"/>
            <a:ext cx="1984035" cy="2393003"/>
            <a:chOff x="2815107" y="2976968"/>
            <a:chExt cx="4182944" cy="74068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3" name="Rectangle 172">
              <a:extLst>
                <a:ext uri="{FF2B5EF4-FFF2-40B4-BE49-F238E27FC236}">
                  <a16:creationId xmlns:a16="http://schemas.microsoft.com/office/drawing/2014/main" id="{D5587E3B-9FC1-4058-A54D-C592F3CAC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107" y="3084241"/>
              <a:ext cx="4182944" cy="633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89155" tIns="44577" rIns="89155" bIns="44577" numCol="1" anchor="t" anchorCtr="0" compatLnSpc="1">
              <a:prstTxWarp prst="textNoShape">
                <a:avLst/>
              </a:prstTxWarp>
            </a:bodyPr>
            <a:lstStyle/>
            <a:p>
              <a:pPr marL="167160" indent="-167160" defTabSz="914377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Telah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dilakukan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pemuktahiran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dan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verifikasi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data yang </a:t>
              </a: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Hasilnya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secara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berkala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diserahkan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ke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Pusdatin</a:t>
              </a:r>
              <a:endParaRPr lang="en-US" sz="16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marL="167160" indent="-167160" defTabSz="914377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endParaRPr lang="en-US" sz="1073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marL="167160" indent="-167160" defTabSz="914377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endParaRPr lang="en-US" sz="1073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173">
              <a:extLst>
                <a:ext uri="{FF2B5EF4-FFF2-40B4-BE49-F238E27FC236}">
                  <a16:creationId xmlns:a16="http://schemas.microsoft.com/office/drawing/2014/main" id="{15C26F66-06C0-4CFF-9F8E-DB3E9C17D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221" y="2976968"/>
              <a:ext cx="1482715" cy="132671"/>
            </a:xfrm>
            <a:custGeom>
              <a:avLst/>
              <a:gdLst>
                <a:gd name="T0" fmla="*/ 123 w 246"/>
                <a:gd name="T1" fmla="*/ 0 h 174"/>
                <a:gd name="T2" fmla="*/ 0 w 246"/>
                <a:gd name="T3" fmla="*/ 174 h 174"/>
                <a:gd name="T4" fmla="*/ 246 w 246"/>
                <a:gd name="T5" fmla="*/ 174 h 174"/>
                <a:gd name="T6" fmla="*/ 123 w 246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74">
                  <a:moveTo>
                    <a:pt x="123" y="0"/>
                  </a:moveTo>
                  <a:lnTo>
                    <a:pt x="0" y="174"/>
                  </a:lnTo>
                  <a:lnTo>
                    <a:pt x="246" y="174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155" tIns="44577" rIns="89155" bIns="44577" numCol="1" anchor="t" anchorCtr="0" compatLnSpc="1">
              <a:prstTxWarp prst="textNoShape">
                <a:avLst/>
              </a:prstTxWarp>
            </a:bodyPr>
            <a:lstStyle/>
            <a:p>
              <a:pPr marL="278600" indent="-278600" defTabSz="914377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endParaRPr lang="en-US" sz="1755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6" name="Rectangle 177">
            <a:extLst>
              <a:ext uri="{FF2B5EF4-FFF2-40B4-BE49-F238E27FC236}">
                <a16:creationId xmlns:a16="http://schemas.microsoft.com/office/drawing/2014/main" id="{15133E93-FEB4-4761-9812-7B527898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5101" y="2885035"/>
            <a:ext cx="271135" cy="1300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89155" tIns="44577" rIns="89155" bIns="44577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5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61270F3-A050-4724-81D9-A1C89012D9BE}"/>
              </a:ext>
            </a:extLst>
          </p:cNvPr>
          <p:cNvGrpSpPr/>
          <p:nvPr/>
        </p:nvGrpSpPr>
        <p:grpSpPr>
          <a:xfrm>
            <a:off x="4222608" y="1635476"/>
            <a:ext cx="1680581" cy="1030117"/>
            <a:chOff x="386104" y="1812654"/>
            <a:chExt cx="4194999" cy="884237"/>
          </a:xfrm>
          <a:solidFill>
            <a:srgbClr val="C00000"/>
          </a:solidFill>
        </p:grpSpPr>
        <p:sp>
          <p:nvSpPr>
            <p:cNvPr id="78" name="Rectangle 168">
              <a:extLst>
                <a:ext uri="{FF2B5EF4-FFF2-40B4-BE49-F238E27FC236}">
                  <a16:creationId xmlns:a16="http://schemas.microsoft.com/office/drawing/2014/main" id="{83B24CC2-D65A-45F8-A541-EC4D2198B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04" y="1812654"/>
              <a:ext cx="4194999" cy="6318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89155" tIns="44577" rIns="89155" bIns="44577" numCol="1" anchor="t" anchorCtr="0" compatLnSpc="1">
              <a:prstTxWarp prst="textNoShape">
                <a:avLst/>
              </a:prstTxWarp>
            </a:bodyPr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MEKANISME DISTRBUSI</a:t>
              </a:r>
            </a:p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(3)</a:t>
              </a:r>
            </a:p>
          </p:txBody>
        </p:sp>
        <p:sp>
          <p:nvSpPr>
            <p:cNvPr id="79" name="Freeform 169">
              <a:extLst>
                <a:ext uri="{FF2B5EF4-FFF2-40B4-BE49-F238E27FC236}">
                  <a16:creationId xmlns:a16="http://schemas.microsoft.com/office/drawing/2014/main" id="{D506BCA5-5B8F-403C-8B66-574A57716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219" y="2420666"/>
              <a:ext cx="1482715" cy="276225"/>
            </a:xfrm>
            <a:custGeom>
              <a:avLst/>
              <a:gdLst>
                <a:gd name="T0" fmla="*/ 123 w 246"/>
                <a:gd name="T1" fmla="*/ 174 h 174"/>
                <a:gd name="T2" fmla="*/ 0 w 246"/>
                <a:gd name="T3" fmla="*/ 0 h 174"/>
                <a:gd name="T4" fmla="*/ 246 w 246"/>
                <a:gd name="T5" fmla="*/ 0 h 174"/>
                <a:gd name="T6" fmla="*/ 123 w 246"/>
                <a:gd name="T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74">
                  <a:moveTo>
                    <a:pt x="123" y="174"/>
                  </a:moveTo>
                  <a:lnTo>
                    <a:pt x="0" y="0"/>
                  </a:lnTo>
                  <a:lnTo>
                    <a:pt x="246" y="0"/>
                  </a:lnTo>
                  <a:lnTo>
                    <a:pt x="123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155" tIns="44577" rIns="89155" bIns="44577" numCol="1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73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0" name="Rectangle 177">
            <a:extLst>
              <a:ext uri="{FF2B5EF4-FFF2-40B4-BE49-F238E27FC236}">
                <a16:creationId xmlns:a16="http://schemas.microsoft.com/office/drawing/2014/main" id="{E22BFCD9-05D2-4195-97AA-7E1C779EB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562" y="2669793"/>
            <a:ext cx="271135" cy="1300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89155" tIns="44577" rIns="89155" bIns="44577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5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78C00CE-CC62-4050-8F10-CF022A0639EC}"/>
              </a:ext>
            </a:extLst>
          </p:cNvPr>
          <p:cNvGrpSpPr/>
          <p:nvPr/>
        </p:nvGrpSpPr>
        <p:grpSpPr>
          <a:xfrm>
            <a:off x="2370395" y="3090490"/>
            <a:ext cx="1688280" cy="2130628"/>
            <a:chOff x="2815107" y="2819764"/>
            <a:chExt cx="4182944" cy="99262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2" name="Rectangle 172">
              <a:extLst>
                <a:ext uri="{FF2B5EF4-FFF2-40B4-BE49-F238E27FC236}">
                  <a16:creationId xmlns:a16="http://schemas.microsoft.com/office/drawing/2014/main" id="{61F9A01A-0853-4A8A-AB72-E5DF147E2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107" y="3054264"/>
              <a:ext cx="4182944" cy="75812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89155" tIns="44577" rIns="89155" bIns="44577" numCol="1" anchor="t" anchorCtr="0" compatLnSpc="1">
              <a:prstTxWarp prst="textNoShape">
                <a:avLst/>
              </a:prstTxWarp>
            </a:bodyPr>
            <a:lstStyle/>
            <a:p>
              <a:pPr marL="167160" indent="-167160" defTabSz="914377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Sumber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data </a:t>
              </a: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secara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konsisten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dari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DTKS</a:t>
              </a:r>
            </a:p>
            <a:p>
              <a:pPr marL="167160" indent="-167160" defTabSz="914377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endParaRPr lang="en-US" sz="1467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marL="167160" indent="-167160" defTabSz="914377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endParaRPr lang="en-US" sz="1073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173">
              <a:extLst>
                <a:ext uri="{FF2B5EF4-FFF2-40B4-BE49-F238E27FC236}">
                  <a16:creationId xmlns:a16="http://schemas.microsoft.com/office/drawing/2014/main" id="{D28FCFB8-2969-423C-AC2F-379999CE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220" y="2819764"/>
              <a:ext cx="1482715" cy="276225"/>
            </a:xfrm>
            <a:custGeom>
              <a:avLst/>
              <a:gdLst>
                <a:gd name="T0" fmla="*/ 123 w 246"/>
                <a:gd name="T1" fmla="*/ 0 h 174"/>
                <a:gd name="T2" fmla="*/ 0 w 246"/>
                <a:gd name="T3" fmla="*/ 174 h 174"/>
                <a:gd name="T4" fmla="*/ 246 w 246"/>
                <a:gd name="T5" fmla="*/ 174 h 174"/>
                <a:gd name="T6" fmla="*/ 123 w 246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74">
                  <a:moveTo>
                    <a:pt x="123" y="0"/>
                  </a:moveTo>
                  <a:lnTo>
                    <a:pt x="0" y="174"/>
                  </a:lnTo>
                  <a:lnTo>
                    <a:pt x="246" y="174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155" tIns="44577" rIns="89155" bIns="44577" numCol="1" anchor="t" anchorCtr="0" compatLnSpc="1">
              <a:prstTxWarp prst="textNoShape">
                <a:avLst/>
              </a:prstTxWarp>
            </a:bodyPr>
            <a:lstStyle/>
            <a:p>
              <a:pPr marL="278600" indent="-278600" defTabSz="914377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endParaRPr lang="en-US" sz="1755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4" name="Rectangle 177">
            <a:extLst>
              <a:ext uri="{FF2B5EF4-FFF2-40B4-BE49-F238E27FC236}">
                <a16:creationId xmlns:a16="http://schemas.microsoft.com/office/drawing/2014/main" id="{A9E66371-963C-4A16-BD7D-60DC7DEC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214" y="2893947"/>
            <a:ext cx="271135" cy="13001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89155" tIns="44577" rIns="89155" bIns="44577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5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49F226-AE1F-421E-8F05-A30BD42295D0}"/>
              </a:ext>
            </a:extLst>
          </p:cNvPr>
          <p:cNvGrpSpPr/>
          <p:nvPr/>
        </p:nvGrpSpPr>
        <p:grpSpPr>
          <a:xfrm>
            <a:off x="6004608" y="1641676"/>
            <a:ext cx="2027483" cy="1030117"/>
            <a:chOff x="386104" y="1812654"/>
            <a:chExt cx="5060920" cy="88423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6" name="Rectangle 168">
              <a:extLst>
                <a:ext uri="{FF2B5EF4-FFF2-40B4-BE49-F238E27FC236}">
                  <a16:creationId xmlns:a16="http://schemas.microsoft.com/office/drawing/2014/main" id="{AA32067A-884D-40D4-8D2D-FE19156F0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04" y="1812654"/>
              <a:ext cx="5060920" cy="6318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89155" tIns="44577" rIns="89155" bIns="44577" numCol="1" anchor="t" anchorCtr="0" compatLnSpc="1">
              <a:prstTxWarp prst="textNoShape">
                <a:avLst/>
              </a:prstTxWarp>
            </a:bodyPr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65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BANTUAN SOSIAL ADAFTIF</a:t>
              </a:r>
            </a:p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65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(4)</a:t>
              </a:r>
            </a:p>
          </p:txBody>
        </p:sp>
        <p:sp>
          <p:nvSpPr>
            <p:cNvPr id="87" name="Freeform 169">
              <a:extLst>
                <a:ext uri="{FF2B5EF4-FFF2-40B4-BE49-F238E27FC236}">
                  <a16:creationId xmlns:a16="http://schemas.microsoft.com/office/drawing/2014/main" id="{DFEEDDAE-D28E-486A-A15F-605064C27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219" y="2420666"/>
              <a:ext cx="1482715" cy="276225"/>
            </a:xfrm>
            <a:custGeom>
              <a:avLst/>
              <a:gdLst>
                <a:gd name="T0" fmla="*/ 123 w 246"/>
                <a:gd name="T1" fmla="*/ 174 h 174"/>
                <a:gd name="T2" fmla="*/ 0 w 246"/>
                <a:gd name="T3" fmla="*/ 0 h 174"/>
                <a:gd name="T4" fmla="*/ 246 w 246"/>
                <a:gd name="T5" fmla="*/ 0 h 174"/>
                <a:gd name="T6" fmla="*/ 123 w 246"/>
                <a:gd name="T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74">
                  <a:moveTo>
                    <a:pt x="123" y="174"/>
                  </a:moveTo>
                  <a:lnTo>
                    <a:pt x="0" y="0"/>
                  </a:lnTo>
                  <a:lnTo>
                    <a:pt x="246" y="0"/>
                  </a:lnTo>
                  <a:lnTo>
                    <a:pt x="123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155" tIns="44577" rIns="89155" bIns="44577" numCol="1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73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8" name="Rectangle 177">
            <a:extLst>
              <a:ext uri="{FF2B5EF4-FFF2-40B4-BE49-F238E27FC236}">
                <a16:creationId xmlns:a16="http://schemas.microsoft.com/office/drawing/2014/main" id="{1F7D415C-4860-4FB8-A8AC-D39CA436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0562" y="2675993"/>
            <a:ext cx="271135" cy="13001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89155" tIns="44577" rIns="89155" bIns="44577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5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0FF13D9-5452-4903-BB88-9F2B5627F839}"/>
              </a:ext>
            </a:extLst>
          </p:cNvPr>
          <p:cNvGrpSpPr/>
          <p:nvPr/>
        </p:nvGrpSpPr>
        <p:grpSpPr>
          <a:xfrm>
            <a:off x="4222607" y="3094744"/>
            <a:ext cx="1744396" cy="3438576"/>
            <a:chOff x="2911579" y="2867338"/>
            <a:chExt cx="4086468" cy="153087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0" name="Rectangle 172">
              <a:extLst>
                <a:ext uri="{FF2B5EF4-FFF2-40B4-BE49-F238E27FC236}">
                  <a16:creationId xmlns:a16="http://schemas.microsoft.com/office/drawing/2014/main" id="{53091BCD-51FC-4C5C-84B1-77EDDFC03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579" y="3084241"/>
              <a:ext cx="4086468" cy="13139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89155" tIns="44577" rIns="89155" bIns="44577" numCol="1" anchor="t" anchorCtr="0" compatLnSpc="1">
              <a:prstTxWarp prst="textNoShape">
                <a:avLst/>
              </a:prstTxWarp>
            </a:bodyPr>
            <a:lstStyle/>
            <a:p>
              <a:pPr marL="167160" indent="-167160" defTabSz="914377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en-US" sz="1600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Transformasi</a:t>
              </a:r>
              <a:r>
                <a:rPr lang="en-US" sz="1600" dirty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dari</a:t>
              </a:r>
              <a:r>
                <a:rPr lang="en-US" sz="1600" dirty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tunai</a:t>
              </a:r>
              <a:r>
                <a:rPr lang="en-US" sz="1600" dirty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ke</a:t>
              </a:r>
              <a:r>
                <a:rPr lang="en-US" sz="1600" dirty="0">
                  <a:solidFill>
                    <a:prstClr val="white"/>
                  </a:solidFill>
                  <a:latin typeface="Calibri" panose="020F0502020204030204" pitchFamily="34" charset="0"/>
                </a:rPr>
                <a:t> Non </a:t>
              </a:r>
              <a:r>
                <a:rPr lang="en-US" sz="1600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Tunai</a:t>
              </a:r>
              <a:r>
                <a:rPr lang="en-US" sz="1600" dirty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dari</a:t>
              </a:r>
              <a:r>
                <a:rPr lang="en-US" sz="1600" dirty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tahun</a:t>
              </a:r>
              <a:r>
                <a:rPr lang="en-US" sz="1600" dirty="0">
                  <a:solidFill>
                    <a:prstClr val="white"/>
                  </a:solidFill>
                  <a:latin typeface="Calibri" panose="020F0502020204030204" pitchFamily="34" charset="0"/>
                </a:rPr>
                <a:t> 2016</a:t>
              </a:r>
            </a:p>
            <a:p>
              <a:pPr marL="167160" indent="-167160" defTabSz="914377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en-US" sz="1600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Menjajagi</a:t>
              </a:r>
              <a:r>
                <a:rPr lang="en-US" sz="1600" dirty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alternatif</a:t>
              </a:r>
              <a:r>
                <a:rPr lang="en-US" sz="1600" dirty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penyaluran</a:t>
              </a:r>
              <a:r>
                <a:rPr lang="en-US" sz="1600" dirty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bagi</a:t>
              </a:r>
              <a:r>
                <a:rPr lang="en-US" sz="1600" dirty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daerah</a:t>
              </a:r>
              <a:r>
                <a:rPr lang="en-US" sz="1600" dirty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sulit</a:t>
              </a:r>
              <a:r>
                <a:rPr lang="en-US" sz="1600" dirty="0">
                  <a:solidFill>
                    <a:prstClr val="white"/>
                  </a:solidFill>
                  <a:latin typeface="Calibri" panose="020F0502020204030204" pitchFamily="34" charset="0"/>
                </a:rPr>
                <a:t> (</a:t>
              </a:r>
              <a:r>
                <a:rPr lang="en-US" sz="1600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Perlu</a:t>
              </a:r>
              <a:r>
                <a:rPr lang="en-US" sz="1600" dirty="0">
                  <a:solidFill>
                    <a:prstClr val="white"/>
                  </a:solidFill>
                  <a:latin typeface="Calibri" panose="020F0502020204030204" pitchFamily="34" charset="0"/>
                </a:rPr>
                <a:t> review </a:t>
              </a:r>
              <a:r>
                <a:rPr lang="en-US" sz="1600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Perpres</a:t>
              </a:r>
              <a:r>
                <a:rPr lang="en-US" sz="1600" dirty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Bansos</a:t>
              </a:r>
              <a:r>
                <a:rPr lang="en-US" sz="1600" dirty="0">
                  <a:solidFill>
                    <a:prstClr val="white"/>
                  </a:solidFill>
                  <a:latin typeface="Calibri" panose="020F0502020204030204" pitchFamily="34" charset="0"/>
                </a:rPr>
                <a:t>)</a:t>
              </a:r>
            </a:p>
          </p:txBody>
        </p:sp>
        <p:sp>
          <p:nvSpPr>
            <p:cNvPr id="91" name="Freeform 173">
              <a:extLst>
                <a:ext uri="{FF2B5EF4-FFF2-40B4-BE49-F238E27FC236}">
                  <a16:creationId xmlns:a16="http://schemas.microsoft.com/office/drawing/2014/main" id="{854908A8-CA5D-447E-9A46-A33D2E20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221" y="2867338"/>
              <a:ext cx="1482715" cy="242303"/>
            </a:xfrm>
            <a:custGeom>
              <a:avLst/>
              <a:gdLst>
                <a:gd name="T0" fmla="*/ 123 w 246"/>
                <a:gd name="T1" fmla="*/ 0 h 174"/>
                <a:gd name="T2" fmla="*/ 0 w 246"/>
                <a:gd name="T3" fmla="*/ 174 h 174"/>
                <a:gd name="T4" fmla="*/ 246 w 246"/>
                <a:gd name="T5" fmla="*/ 174 h 174"/>
                <a:gd name="T6" fmla="*/ 123 w 246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74">
                  <a:moveTo>
                    <a:pt x="123" y="0"/>
                  </a:moveTo>
                  <a:lnTo>
                    <a:pt x="0" y="174"/>
                  </a:lnTo>
                  <a:lnTo>
                    <a:pt x="246" y="17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89155" tIns="44577" rIns="89155" bIns="44577" numCol="1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55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2" name="Rectangle 177">
            <a:extLst>
              <a:ext uri="{FF2B5EF4-FFF2-40B4-BE49-F238E27FC236}">
                <a16:creationId xmlns:a16="http://schemas.microsoft.com/office/drawing/2014/main" id="{0002C5F1-B84A-4140-8C92-367CA1F20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566" y="2895165"/>
            <a:ext cx="271135" cy="1300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89155" tIns="44577" rIns="89155" bIns="44577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5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A6FBA74-36B6-4AD5-8EC7-8AFF0A53CF5A}"/>
              </a:ext>
            </a:extLst>
          </p:cNvPr>
          <p:cNvGrpSpPr/>
          <p:nvPr/>
        </p:nvGrpSpPr>
        <p:grpSpPr>
          <a:xfrm>
            <a:off x="8261603" y="1619082"/>
            <a:ext cx="2427515" cy="1030117"/>
            <a:chOff x="386104" y="1812654"/>
            <a:chExt cx="4194999" cy="88423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4" name="Rectangle 168">
              <a:extLst>
                <a:ext uri="{FF2B5EF4-FFF2-40B4-BE49-F238E27FC236}">
                  <a16:creationId xmlns:a16="http://schemas.microsoft.com/office/drawing/2014/main" id="{DE2E16AD-74FF-40F1-964D-7C8A77881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04" y="1812654"/>
              <a:ext cx="4194999" cy="6318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89155" tIns="44577" rIns="89155" bIns="44577" numCol="1" anchor="t" anchorCtr="0" compatLnSpc="1">
              <a:prstTxWarp prst="textNoShape">
                <a:avLst/>
              </a:prstTxWarp>
            </a:bodyPr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65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DIGITALISASI</a:t>
              </a:r>
            </a:p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65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(5) </a:t>
              </a:r>
            </a:p>
          </p:txBody>
        </p:sp>
        <p:sp>
          <p:nvSpPr>
            <p:cNvPr id="95" name="Freeform 169">
              <a:extLst>
                <a:ext uri="{FF2B5EF4-FFF2-40B4-BE49-F238E27FC236}">
                  <a16:creationId xmlns:a16="http://schemas.microsoft.com/office/drawing/2014/main" id="{80F6929C-5BA4-41B4-93CE-94414A624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219" y="2420666"/>
              <a:ext cx="1482715" cy="276225"/>
            </a:xfrm>
            <a:custGeom>
              <a:avLst/>
              <a:gdLst>
                <a:gd name="T0" fmla="*/ 123 w 246"/>
                <a:gd name="T1" fmla="*/ 174 h 174"/>
                <a:gd name="T2" fmla="*/ 0 w 246"/>
                <a:gd name="T3" fmla="*/ 0 h 174"/>
                <a:gd name="T4" fmla="*/ 246 w 246"/>
                <a:gd name="T5" fmla="*/ 0 h 174"/>
                <a:gd name="T6" fmla="*/ 123 w 246"/>
                <a:gd name="T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74">
                  <a:moveTo>
                    <a:pt x="123" y="174"/>
                  </a:moveTo>
                  <a:lnTo>
                    <a:pt x="0" y="0"/>
                  </a:lnTo>
                  <a:lnTo>
                    <a:pt x="246" y="0"/>
                  </a:lnTo>
                  <a:lnTo>
                    <a:pt x="123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155" tIns="44577" rIns="89155" bIns="44577" numCol="1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73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6" name="Rectangle 177">
            <a:extLst>
              <a:ext uri="{FF2B5EF4-FFF2-40B4-BE49-F238E27FC236}">
                <a16:creationId xmlns:a16="http://schemas.microsoft.com/office/drawing/2014/main" id="{09FFC6C5-8ACE-4FD4-98DF-578A3D3AF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477" y="2669793"/>
            <a:ext cx="271135" cy="1300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89155" tIns="44577" rIns="89155" bIns="44577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5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CF07601-B433-4728-BAC0-6C857DFA34FE}"/>
              </a:ext>
            </a:extLst>
          </p:cNvPr>
          <p:cNvGrpSpPr/>
          <p:nvPr/>
        </p:nvGrpSpPr>
        <p:grpSpPr>
          <a:xfrm>
            <a:off x="6077016" y="3054389"/>
            <a:ext cx="2298888" cy="3478932"/>
            <a:chOff x="2815107" y="2559075"/>
            <a:chExt cx="4182944" cy="338684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9" name="Rectangle 172">
              <a:extLst>
                <a:ext uri="{FF2B5EF4-FFF2-40B4-BE49-F238E27FC236}">
                  <a16:creationId xmlns:a16="http://schemas.microsoft.com/office/drawing/2014/main" id="{3562DB81-FA33-41A5-9C47-AADE9EE97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107" y="3084240"/>
              <a:ext cx="4182944" cy="286167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89155" tIns="44577" rIns="89155" bIns="44577" numCol="1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Menerapkan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kebijakan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untuk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mengakomodir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</a:p>
            <a:p>
              <a:pPr marL="228594" indent="-228594" defTabSz="914377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charset="2"/>
                <a:buChar char="Ø"/>
              </a:pP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Data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korban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bencana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Alam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(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Korban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bencan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Gunung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Sinabung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,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korban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Gempa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NTB,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Korban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Liquifaksi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Palu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,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Donggala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dan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Sigi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di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Provinsi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Sulawesi Tengah,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dll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)</a:t>
              </a:r>
            </a:p>
            <a:p>
              <a:pPr marL="228594" indent="-228594" defTabSz="914377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charset="2"/>
                <a:buChar char="Ø"/>
              </a:pP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Penyandang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masalah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kesejahteraan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sosial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yang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belum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teregister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dalam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BDT (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eks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Timtim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,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napiter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eks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teroris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333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dll</a:t>
              </a:r>
              <a:r>
                <a:rPr lang="en-US" sz="1333" dirty="0">
                  <a:solidFill>
                    <a:prstClr val="black"/>
                  </a:solidFill>
                  <a:latin typeface="Calibri" panose="020F0502020204030204" pitchFamily="34" charset="0"/>
                </a:rPr>
                <a:t>)</a:t>
              </a:r>
            </a:p>
            <a:p>
              <a:pPr marL="167160" indent="-167160" defTabSz="914377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endParaRPr lang="en-US" sz="1073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173">
              <a:extLst>
                <a:ext uri="{FF2B5EF4-FFF2-40B4-BE49-F238E27FC236}">
                  <a16:creationId xmlns:a16="http://schemas.microsoft.com/office/drawing/2014/main" id="{5CB65061-E68C-4985-97E7-D29BCC82D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221" y="2559075"/>
              <a:ext cx="1482715" cy="550568"/>
            </a:xfrm>
            <a:custGeom>
              <a:avLst/>
              <a:gdLst>
                <a:gd name="T0" fmla="*/ 123 w 246"/>
                <a:gd name="T1" fmla="*/ 0 h 174"/>
                <a:gd name="T2" fmla="*/ 0 w 246"/>
                <a:gd name="T3" fmla="*/ 174 h 174"/>
                <a:gd name="T4" fmla="*/ 246 w 246"/>
                <a:gd name="T5" fmla="*/ 174 h 174"/>
                <a:gd name="T6" fmla="*/ 123 w 246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74">
                  <a:moveTo>
                    <a:pt x="123" y="0"/>
                  </a:moveTo>
                  <a:lnTo>
                    <a:pt x="0" y="174"/>
                  </a:lnTo>
                  <a:lnTo>
                    <a:pt x="246" y="174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155" tIns="44577" rIns="89155" bIns="44577" numCol="1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55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1" name="Rectangle 177">
            <a:extLst>
              <a:ext uri="{FF2B5EF4-FFF2-40B4-BE49-F238E27FC236}">
                <a16:creationId xmlns:a16="http://schemas.microsoft.com/office/drawing/2014/main" id="{65A03B10-85DE-4DD3-8CBC-DACD04F0C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574" y="2878028"/>
            <a:ext cx="271135" cy="13001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89155" tIns="44577" rIns="89155" bIns="44577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5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816E569-E47C-49A9-AD0E-03863A15D7AD}"/>
              </a:ext>
            </a:extLst>
          </p:cNvPr>
          <p:cNvGrpSpPr/>
          <p:nvPr/>
        </p:nvGrpSpPr>
        <p:grpSpPr>
          <a:xfrm>
            <a:off x="8578039" y="3054389"/>
            <a:ext cx="1785579" cy="2472719"/>
            <a:chOff x="2815105" y="2573969"/>
            <a:chExt cx="4182944" cy="114368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8" name="Freeform 173">
              <a:extLst>
                <a:ext uri="{FF2B5EF4-FFF2-40B4-BE49-F238E27FC236}">
                  <a16:creationId xmlns:a16="http://schemas.microsoft.com/office/drawing/2014/main" id="{D385F9DB-009E-4A24-92B0-FE1010863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364" y="2573969"/>
              <a:ext cx="2111702" cy="550568"/>
            </a:xfrm>
            <a:custGeom>
              <a:avLst/>
              <a:gdLst>
                <a:gd name="T0" fmla="*/ 123 w 246"/>
                <a:gd name="T1" fmla="*/ 0 h 174"/>
                <a:gd name="T2" fmla="*/ 0 w 246"/>
                <a:gd name="T3" fmla="*/ 174 h 174"/>
                <a:gd name="T4" fmla="*/ 246 w 246"/>
                <a:gd name="T5" fmla="*/ 174 h 174"/>
                <a:gd name="T6" fmla="*/ 123 w 246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74">
                  <a:moveTo>
                    <a:pt x="123" y="0"/>
                  </a:moveTo>
                  <a:lnTo>
                    <a:pt x="0" y="174"/>
                  </a:lnTo>
                  <a:lnTo>
                    <a:pt x="246" y="174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155" tIns="44577" rIns="89155" bIns="44577" numCol="1" anchor="t" anchorCtr="0" compatLnSpc="1">
              <a:prstTxWarp prst="textNoShape">
                <a:avLst/>
              </a:prstTxWarp>
            </a:bodyPr>
            <a:lstStyle/>
            <a:p>
              <a:pPr marL="278600" indent="-278600" defTabSz="914377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endParaRPr lang="en-US" sz="1755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Rectangle 172">
              <a:extLst>
                <a:ext uri="{FF2B5EF4-FFF2-40B4-BE49-F238E27FC236}">
                  <a16:creationId xmlns:a16="http://schemas.microsoft.com/office/drawing/2014/main" id="{FF270F55-FC6C-4585-A65E-67B55360E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105" y="2878096"/>
              <a:ext cx="4182944" cy="83955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89155" tIns="44577" rIns="89155" bIns="44577" numCol="1" anchor="t" anchorCtr="0" compatLnSpc="1">
              <a:prstTxWarp prst="textNoShape">
                <a:avLst/>
              </a:prstTxWarp>
            </a:bodyPr>
            <a:lstStyle/>
            <a:p>
              <a:pPr marL="167160" indent="-167160" defTabSz="914377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Integrasi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e PKH </a:t>
              </a: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dan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SIKNG</a:t>
              </a:r>
            </a:p>
            <a:p>
              <a:pPr marL="167160" indent="-167160" defTabSz="914377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BNBA PKH </a:t>
              </a: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telah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dilengkapi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NIK </a:t>
              </a: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sebagai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acuan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dalam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pemadanan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 data</a:t>
              </a:r>
            </a:p>
          </p:txBody>
        </p:sp>
      </p:grpSp>
      <p:sp>
        <p:nvSpPr>
          <p:cNvPr id="110" name="Rectangle 177">
            <a:extLst>
              <a:ext uri="{FF2B5EF4-FFF2-40B4-BE49-F238E27FC236}">
                <a16:creationId xmlns:a16="http://schemas.microsoft.com/office/drawing/2014/main" id="{6CBE9BEA-5587-488F-B8AC-832CF6CB7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7347" y="2669445"/>
            <a:ext cx="271135" cy="13001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89155" tIns="44577" rIns="89155" bIns="44577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5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22309F-ECE5-4F60-94BD-8F67F0206D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993" y="415814"/>
            <a:ext cx="11354292" cy="576159"/>
          </a:xfrm>
          <a:solidFill>
            <a:srgbClr val="0070C0"/>
          </a:solidFill>
        </p:spPr>
        <p:txBody>
          <a:bodyPr/>
          <a:lstStyle/>
          <a:p>
            <a:r>
              <a:rPr lang="en-ID" dirty="0">
                <a:solidFill>
                  <a:schemeClr val="bg1"/>
                </a:solidFill>
              </a:rPr>
              <a:t>REFORMASI PERLINDUNGAN SOSIAL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EF43E-AFB8-470E-A7B0-BCB14555D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801" y="4498632"/>
            <a:ext cx="1473484" cy="14449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36769" y="2680485"/>
            <a:ext cx="388568" cy="257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7160" indent="-167160" defTabSz="91437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073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0" name="Picture 13">
            <a:extLst>
              <a:ext uri="{FF2B5EF4-FFF2-40B4-BE49-F238E27FC236}">
                <a16:creationId xmlns:a16="http://schemas.microsoft.com/office/drawing/2014/main" id="{89E45F8D-9D12-4A96-8665-006416E5D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1" y="6207325"/>
            <a:ext cx="1293971" cy="54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928445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Diagram 68">
            <a:extLst>
              <a:ext uri="{FF2B5EF4-FFF2-40B4-BE49-F238E27FC236}">
                <a16:creationId xmlns:a16="http://schemas.microsoft.com/office/drawing/2014/main" id="{904FC922-AC7F-45EC-97EC-8EFF255361D9}"/>
              </a:ext>
            </a:extLst>
          </p:cNvPr>
          <p:cNvGraphicFramePr/>
          <p:nvPr/>
        </p:nvGraphicFramePr>
        <p:xfrm>
          <a:off x="-798346" y="2830154"/>
          <a:ext cx="5069023" cy="337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8DF0A25-338B-43A7-8889-DD7D9652BFC4}"/>
              </a:ext>
            </a:extLst>
          </p:cNvPr>
          <p:cNvCxnSpPr>
            <a:cxnSpLocks/>
          </p:cNvCxnSpPr>
          <p:nvPr/>
        </p:nvCxnSpPr>
        <p:spPr>
          <a:xfrm>
            <a:off x="3538243" y="3828145"/>
            <a:ext cx="0" cy="2224241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B7BFE6-6059-44D0-B7AB-A4E132A27299}"/>
              </a:ext>
            </a:extLst>
          </p:cNvPr>
          <p:cNvCxnSpPr>
            <a:cxnSpLocks/>
          </p:cNvCxnSpPr>
          <p:nvPr/>
        </p:nvCxnSpPr>
        <p:spPr>
          <a:xfrm>
            <a:off x="9618287" y="3301733"/>
            <a:ext cx="0" cy="2750651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C12D58B-05C7-46CC-8D49-5EECAFDB694E}"/>
              </a:ext>
            </a:extLst>
          </p:cNvPr>
          <p:cNvSpPr/>
          <p:nvPr/>
        </p:nvSpPr>
        <p:spPr>
          <a:xfrm>
            <a:off x="3529533" y="4583948"/>
            <a:ext cx="6093440" cy="1468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AD667768-017D-4F9B-ABD0-E5299D29AF2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7"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62E089-8D06-4A83-AF31-6590C049B6B6}"/>
              </a:ext>
            </a:extLst>
          </p:cNvPr>
          <p:cNvGrpSpPr/>
          <p:nvPr/>
        </p:nvGrpSpPr>
        <p:grpSpPr>
          <a:xfrm>
            <a:off x="731279" y="60790"/>
            <a:ext cx="2019300" cy="1781175"/>
            <a:chOff x="507056" y="429986"/>
            <a:chExt cx="2019300" cy="1781175"/>
          </a:xfrm>
        </p:grpSpPr>
        <p:grpSp>
          <p:nvGrpSpPr>
            <p:cNvPr id="58390" name="Group 20"/>
            <p:cNvGrpSpPr>
              <a:grpSpLocks/>
            </p:cNvGrpSpPr>
            <p:nvPr/>
          </p:nvGrpSpPr>
          <p:grpSpPr bwMode="auto">
            <a:xfrm>
              <a:off x="507056" y="429986"/>
              <a:ext cx="2019300" cy="1781175"/>
              <a:chOff x="5086546" y="3299058"/>
              <a:chExt cx="2018908" cy="1781990"/>
            </a:xfrm>
          </p:grpSpPr>
          <p:sp>
            <p:nvSpPr>
              <p:cNvPr id="133" name="Shape 6"/>
              <p:cNvSpPr/>
              <p:nvPr/>
            </p:nvSpPr>
            <p:spPr>
              <a:xfrm>
                <a:off x="5186539" y="3299058"/>
                <a:ext cx="1782417" cy="1781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394"/>
                    </a:moveTo>
                    <a:cubicBezTo>
                      <a:pt x="4959" y="21394"/>
                      <a:pt x="206" y="16641"/>
                      <a:pt x="206" y="10800"/>
                    </a:cubicBezTo>
                    <a:cubicBezTo>
                      <a:pt x="206" y="4959"/>
                      <a:pt x="4959" y="206"/>
                      <a:pt x="10800" y="206"/>
                    </a:cubicBezTo>
                    <a:cubicBezTo>
                      <a:pt x="16641" y="206"/>
                      <a:pt x="21394" y="4959"/>
                      <a:pt x="21394" y="10800"/>
                    </a:cubicBezTo>
                    <a:cubicBezTo>
                      <a:pt x="21394" y="16641"/>
                      <a:pt x="16641" y="21394"/>
                      <a:pt x="10800" y="21394"/>
                    </a:cubicBezTo>
                    <a:close/>
                    <a:moveTo>
                      <a:pt x="10800" y="0"/>
                    </a:moveTo>
                    <a:cubicBezTo>
                      <a:pt x="4845" y="0"/>
                      <a:pt x="0" y="4845"/>
                      <a:pt x="0" y="10800"/>
                    </a:cubicBezTo>
                    <a:cubicBezTo>
                      <a:pt x="0" y="16755"/>
                      <a:pt x="4845" y="21600"/>
                      <a:pt x="10800" y="21600"/>
                    </a:cubicBezTo>
                    <a:cubicBezTo>
                      <a:pt x="16755" y="21600"/>
                      <a:pt x="21600" y="16755"/>
                      <a:pt x="21600" y="10800"/>
                    </a:cubicBezTo>
                    <a:cubicBezTo>
                      <a:pt x="21600" y="4845"/>
                      <a:pt x="16755" y="0"/>
                      <a:pt x="10800" y="0"/>
                    </a:cubicBezTo>
                    <a:close/>
                  </a:path>
                </a:pathLst>
              </a:custGeom>
              <a:solidFill>
                <a:srgbClr val="7D8287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914377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ontserrat"/>
                </a:endParaRPr>
              </a:p>
            </p:txBody>
          </p:sp>
          <p:sp>
            <p:nvSpPr>
              <p:cNvPr id="134" name="Shape 7"/>
              <p:cNvSpPr/>
              <p:nvPr/>
            </p:nvSpPr>
            <p:spPr>
              <a:xfrm>
                <a:off x="5086546" y="4572816"/>
                <a:ext cx="423780" cy="427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6" y="21600"/>
                    </a:moveTo>
                    <a:lnTo>
                      <a:pt x="6065" y="11979"/>
                    </a:lnTo>
                    <a:lnTo>
                      <a:pt x="0" y="4289"/>
                    </a:lnTo>
                    <a:lnTo>
                      <a:pt x="17224" y="0"/>
                    </a:lnTo>
                    <a:lnTo>
                      <a:pt x="19895" y="7953"/>
                    </a:lnTo>
                    <a:lnTo>
                      <a:pt x="21600" y="17311"/>
                    </a:lnTo>
                    <a:cubicBezTo>
                      <a:pt x="21600" y="17311"/>
                      <a:pt x="4376" y="21600"/>
                      <a:pt x="4376" y="21600"/>
                    </a:cubicBezTo>
                    <a:close/>
                  </a:path>
                </a:pathLst>
              </a:custGeom>
              <a:solidFill>
                <a:srgbClr val="96C83C">
                  <a:lumMod val="7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914377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ontserrat"/>
                </a:endParaRPr>
              </a:p>
            </p:txBody>
          </p:sp>
          <p:sp>
            <p:nvSpPr>
              <p:cNvPr id="135" name="Shape 8"/>
              <p:cNvSpPr/>
              <p:nvPr/>
            </p:nvSpPr>
            <p:spPr>
              <a:xfrm>
                <a:off x="5253201" y="4720521"/>
                <a:ext cx="257125" cy="195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217"/>
                    </a:moveTo>
                    <a:lnTo>
                      <a:pt x="21600" y="21600"/>
                    </a:lnTo>
                    <a:lnTo>
                      <a:pt x="18684" y="0"/>
                    </a:lnTo>
                    <a:lnTo>
                      <a:pt x="1816" y="6279"/>
                    </a:lnTo>
                    <a:cubicBezTo>
                      <a:pt x="1816" y="6279"/>
                      <a:pt x="0" y="8217"/>
                      <a:pt x="0" y="8217"/>
                    </a:cubicBezTo>
                    <a:close/>
                  </a:path>
                </a:pathLst>
              </a:custGeom>
              <a:solidFill>
                <a:srgbClr val="96C83C">
                  <a:lumMod val="5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914377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ontserrat"/>
                </a:endParaRPr>
              </a:p>
            </p:txBody>
          </p:sp>
          <p:sp>
            <p:nvSpPr>
              <p:cNvPr id="136" name="Shape 9"/>
              <p:cNvSpPr/>
              <p:nvPr/>
            </p:nvSpPr>
            <p:spPr>
              <a:xfrm>
                <a:off x="6681673" y="4572816"/>
                <a:ext cx="423781" cy="427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25" y="21600"/>
                    </a:moveTo>
                    <a:lnTo>
                      <a:pt x="15536" y="11979"/>
                    </a:lnTo>
                    <a:lnTo>
                      <a:pt x="21600" y="4289"/>
                    </a:lnTo>
                    <a:lnTo>
                      <a:pt x="4375" y="0"/>
                    </a:lnTo>
                    <a:lnTo>
                      <a:pt x="1705" y="7953"/>
                    </a:lnTo>
                    <a:lnTo>
                      <a:pt x="0" y="17311"/>
                    </a:lnTo>
                    <a:cubicBezTo>
                      <a:pt x="0" y="17311"/>
                      <a:pt x="17225" y="21600"/>
                      <a:pt x="17225" y="21600"/>
                    </a:cubicBezTo>
                    <a:close/>
                  </a:path>
                </a:pathLst>
              </a:custGeom>
              <a:solidFill>
                <a:srgbClr val="96C83C">
                  <a:lumMod val="7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914377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ontserrat"/>
                </a:endParaRPr>
              </a:p>
            </p:txBody>
          </p:sp>
          <p:sp>
            <p:nvSpPr>
              <p:cNvPr id="137" name="Shape 10"/>
              <p:cNvSpPr/>
              <p:nvPr/>
            </p:nvSpPr>
            <p:spPr>
              <a:xfrm>
                <a:off x="6681673" y="4720521"/>
                <a:ext cx="257125" cy="195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218"/>
                    </a:moveTo>
                    <a:lnTo>
                      <a:pt x="0" y="21600"/>
                    </a:lnTo>
                    <a:lnTo>
                      <a:pt x="2915" y="0"/>
                    </a:lnTo>
                    <a:lnTo>
                      <a:pt x="19783" y="6278"/>
                    </a:lnTo>
                    <a:cubicBezTo>
                      <a:pt x="19783" y="6278"/>
                      <a:pt x="21600" y="8218"/>
                      <a:pt x="21600" y="8218"/>
                    </a:cubicBezTo>
                    <a:close/>
                  </a:path>
                </a:pathLst>
              </a:custGeom>
              <a:solidFill>
                <a:srgbClr val="96C83C">
                  <a:lumMod val="5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914377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ontserrat"/>
                </a:endParaRPr>
              </a:p>
            </p:txBody>
          </p:sp>
          <p:sp>
            <p:nvSpPr>
              <p:cNvPr id="138" name="Shape 11"/>
              <p:cNvSpPr/>
              <p:nvPr/>
            </p:nvSpPr>
            <p:spPr>
              <a:xfrm>
                <a:off x="5264311" y="3372116"/>
                <a:ext cx="1631633" cy="1632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rgbClr val="7D8287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914377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ontserrat"/>
                </a:endParaRPr>
              </a:p>
            </p:txBody>
          </p:sp>
          <p:sp>
            <p:nvSpPr>
              <p:cNvPr id="139" name="Shape 12"/>
              <p:cNvSpPr/>
              <p:nvPr/>
            </p:nvSpPr>
            <p:spPr>
              <a:xfrm>
                <a:off x="5437315" y="3546821"/>
                <a:ext cx="1284039" cy="1283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914377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ontserrat"/>
                </a:endParaRPr>
              </a:p>
            </p:txBody>
          </p:sp>
          <p:sp>
            <p:nvSpPr>
              <p:cNvPr id="140" name="Shape 13"/>
              <p:cNvSpPr/>
              <p:nvPr/>
            </p:nvSpPr>
            <p:spPr>
              <a:xfrm>
                <a:off x="5373827" y="3445175"/>
                <a:ext cx="1396729" cy="1486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6" h="21578" extrusionOk="0">
                    <a:moveTo>
                      <a:pt x="11119" y="1"/>
                    </a:moveTo>
                    <a:cubicBezTo>
                      <a:pt x="10979" y="-3"/>
                      <a:pt x="10867" y="98"/>
                      <a:pt x="10868" y="227"/>
                    </a:cubicBezTo>
                    <a:cubicBezTo>
                      <a:pt x="10869" y="354"/>
                      <a:pt x="10977" y="462"/>
                      <a:pt x="11110" y="465"/>
                    </a:cubicBezTo>
                    <a:cubicBezTo>
                      <a:pt x="11243" y="468"/>
                      <a:pt x="11355" y="366"/>
                      <a:pt x="11361" y="239"/>
                    </a:cubicBezTo>
                    <a:cubicBezTo>
                      <a:pt x="11367" y="111"/>
                      <a:pt x="11259" y="4"/>
                      <a:pt x="11119" y="1"/>
                    </a:cubicBezTo>
                    <a:close/>
                    <a:moveTo>
                      <a:pt x="10116" y="2"/>
                    </a:moveTo>
                    <a:cubicBezTo>
                      <a:pt x="9977" y="12"/>
                      <a:pt x="9875" y="123"/>
                      <a:pt x="9887" y="251"/>
                    </a:cubicBezTo>
                    <a:cubicBezTo>
                      <a:pt x="9899" y="378"/>
                      <a:pt x="10015" y="474"/>
                      <a:pt x="10147" y="465"/>
                    </a:cubicBezTo>
                    <a:cubicBezTo>
                      <a:pt x="10279" y="453"/>
                      <a:pt x="10383" y="350"/>
                      <a:pt x="10378" y="222"/>
                    </a:cubicBezTo>
                    <a:cubicBezTo>
                      <a:pt x="10373" y="95"/>
                      <a:pt x="10255" y="-10"/>
                      <a:pt x="10116" y="2"/>
                    </a:cubicBezTo>
                    <a:close/>
                    <a:moveTo>
                      <a:pt x="12066" y="57"/>
                    </a:moveTo>
                    <a:cubicBezTo>
                      <a:pt x="11927" y="44"/>
                      <a:pt x="11803" y="141"/>
                      <a:pt x="11793" y="268"/>
                    </a:cubicBezTo>
                    <a:cubicBezTo>
                      <a:pt x="11782" y="396"/>
                      <a:pt x="11881" y="506"/>
                      <a:pt x="12013" y="517"/>
                    </a:cubicBezTo>
                    <a:cubicBezTo>
                      <a:pt x="12145" y="533"/>
                      <a:pt x="12267" y="442"/>
                      <a:pt x="12284" y="315"/>
                    </a:cubicBezTo>
                    <a:cubicBezTo>
                      <a:pt x="12302" y="188"/>
                      <a:pt x="12204" y="73"/>
                      <a:pt x="12066" y="57"/>
                    </a:cubicBezTo>
                    <a:close/>
                    <a:moveTo>
                      <a:pt x="9171" y="111"/>
                    </a:moveTo>
                    <a:cubicBezTo>
                      <a:pt x="9033" y="128"/>
                      <a:pt x="8941" y="254"/>
                      <a:pt x="8964" y="378"/>
                    </a:cubicBezTo>
                    <a:cubicBezTo>
                      <a:pt x="8987" y="506"/>
                      <a:pt x="9110" y="586"/>
                      <a:pt x="9242" y="570"/>
                    </a:cubicBezTo>
                    <a:cubicBezTo>
                      <a:pt x="9374" y="555"/>
                      <a:pt x="9468" y="439"/>
                      <a:pt x="9451" y="312"/>
                    </a:cubicBezTo>
                    <a:cubicBezTo>
                      <a:pt x="9435" y="185"/>
                      <a:pt x="9310" y="94"/>
                      <a:pt x="9171" y="111"/>
                    </a:cubicBezTo>
                    <a:close/>
                    <a:moveTo>
                      <a:pt x="13010" y="222"/>
                    </a:moveTo>
                    <a:cubicBezTo>
                      <a:pt x="12873" y="198"/>
                      <a:pt x="12743" y="282"/>
                      <a:pt x="12721" y="409"/>
                    </a:cubicBezTo>
                    <a:cubicBezTo>
                      <a:pt x="12700" y="535"/>
                      <a:pt x="12788" y="655"/>
                      <a:pt x="12918" y="677"/>
                    </a:cubicBezTo>
                    <a:cubicBezTo>
                      <a:pt x="13049" y="697"/>
                      <a:pt x="13177" y="618"/>
                      <a:pt x="13206" y="494"/>
                    </a:cubicBezTo>
                    <a:cubicBezTo>
                      <a:pt x="13235" y="368"/>
                      <a:pt x="13148" y="243"/>
                      <a:pt x="13010" y="222"/>
                    </a:cubicBezTo>
                    <a:close/>
                    <a:moveTo>
                      <a:pt x="8328" y="276"/>
                    </a:moveTo>
                    <a:cubicBezTo>
                      <a:pt x="8296" y="271"/>
                      <a:pt x="8261" y="272"/>
                      <a:pt x="8227" y="279"/>
                    </a:cubicBezTo>
                    <a:cubicBezTo>
                      <a:pt x="8090" y="309"/>
                      <a:pt x="8008" y="433"/>
                      <a:pt x="8042" y="557"/>
                    </a:cubicBezTo>
                    <a:cubicBezTo>
                      <a:pt x="8077" y="680"/>
                      <a:pt x="8209" y="758"/>
                      <a:pt x="8339" y="730"/>
                    </a:cubicBezTo>
                    <a:cubicBezTo>
                      <a:pt x="8468" y="702"/>
                      <a:pt x="8550" y="578"/>
                      <a:pt x="8523" y="453"/>
                    </a:cubicBezTo>
                    <a:cubicBezTo>
                      <a:pt x="8502" y="359"/>
                      <a:pt x="8424" y="291"/>
                      <a:pt x="8328" y="276"/>
                    </a:cubicBezTo>
                    <a:close/>
                    <a:moveTo>
                      <a:pt x="13854" y="383"/>
                    </a:moveTo>
                    <a:cubicBezTo>
                      <a:pt x="13758" y="394"/>
                      <a:pt x="13675" y="457"/>
                      <a:pt x="13650" y="551"/>
                    </a:cubicBezTo>
                    <a:cubicBezTo>
                      <a:pt x="13617" y="674"/>
                      <a:pt x="13694" y="803"/>
                      <a:pt x="13822" y="837"/>
                    </a:cubicBezTo>
                    <a:cubicBezTo>
                      <a:pt x="13949" y="871"/>
                      <a:pt x="14085" y="800"/>
                      <a:pt x="14125" y="677"/>
                    </a:cubicBezTo>
                    <a:cubicBezTo>
                      <a:pt x="14165" y="555"/>
                      <a:pt x="14088" y="426"/>
                      <a:pt x="13954" y="390"/>
                    </a:cubicBezTo>
                    <a:cubicBezTo>
                      <a:pt x="13920" y="381"/>
                      <a:pt x="13886" y="380"/>
                      <a:pt x="13854" y="383"/>
                    </a:cubicBezTo>
                    <a:close/>
                    <a:moveTo>
                      <a:pt x="7439" y="545"/>
                    </a:moveTo>
                    <a:cubicBezTo>
                      <a:pt x="7407" y="542"/>
                      <a:pt x="7372" y="547"/>
                      <a:pt x="7340" y="558"/>
                    </a:cubicBezTo>
                    <a:cubicBezTo>
                      <a:pt x="7207" y="600"/>
                      <a:pt x="7137" y="732"/>
                      <a:pt x="7182" y="852"/>
                    </a:cubicBezTo>
                    <a:cubicBezTo>
                      <a:pt x="7228" y="973"/>
                      <a:pt x="7366" y="1039"/>
                      <a:pt x="7491" y="999"/>
                    </a:cubicBezTo>
                    <a:cubicBezTo>
                      <a:pt x="7616" y="957"/>
                      <a:pt x="7689" y="831"/>
                      <a:pt x="7650" y="708"/>
                    </a:cubicBezTo>
                    <a:cubicBezTo>
                      <a:pt x="7621" y="616"/>
                      <a:pt x="7536" y="552"/>
                      <a:pt x="7439" y="545"/>
                    </a:cubicBezTo>
                    <a:close/>
                    <a:moveTo>
                      <a:pt x="14743" y="654"/>
                    </a:moveTo>
                    <a:cubicBezTo>
                      <a:pt x="14645" y="658"/>
                      <a:pt x="14557" y="718"/>
                      <a:pt x="14524" y="808"/>
                    </a:cubicBezTo>
                    <a:cubicBezTo>
                      <a:pt x="14480" y="930"/>
                      <a:pt x="14547" y="1057"/>
                      <a:pt x="14671" y="1102"/>
                    </a:cubicBezTo>
                    <a:cubicBezTo>
                      <a:pt x="14794" y="1148"/>
                      <a:pt x="14934" y="1090"/>
                      <a:pt x="14985" y="972"/>
                    </a:cubicBezTo>
                    <a:cubicBezTo>
                      <a:pt x="15036" y="853"/>
                      <a:pt x="14972" y="717"/>
                      <a:pt x="14842" y="669"/>
                    </a:cubicBezTo>
                    <a:cubicBezTo>
                      <a:pt x="14810" y="657"/>
                      <a:pt x="14776" y="652"/>
                      <a:pt x="14743" y="654"/>
                    </a:cubicBezTo>
                    <a:close/>
                    <a:moveTo>
                      <a:pt x="6492" y="817"/>
                    </a:moveTo>
                    <a:cubicBezTo>
                      <a:pt x="6460" y="816"/>
                      <a:pt x="6427" y="822"/>
                      <a:pt x="6395" y="834"/>
                    </a:cubicBezTo>
                    <a:cubicBezTo>
                      <a:pt x="6267" y="886"/>
                      <a:pt x="6209" y="1025"/>
                      <a:pt x="6265" y="1142"/>
                    </a:cubicBezTo>
                    <a:cubicBezTo>
                      <a:pt x="6321" y="1259"/>
                      <a:pt x="6463" y="1310"/>
                      <a:pt x="6584" y="1261"/>
                    </a:cubicBezTo>
                    <a:cubicBezTo>
                      <a:pt x="6708" y="1215"/>
                      <a:pt x="6768" y="1082"/>
                      <a:pt x="6718" y="963"/>
                    </a:cubicBezTo>
                    <a:cubicBezTo>
                      <a:pt x="6681" y="874"/>
                      <a:pt x="6590" y="818"/>
                      <a:pt x="6492" y="817"/>
                    </a:cubicBezTo>
                    <a:close/>
                    <a:moveTo>
                      <a:pt x="15630" y="1034"/>
                    </a:moveTo>
                    <a:cubicBezTo>
                      <a:pt x="15532" y="1031"/>
                      <a:pt x="15440" y="1083"/>
                      <a:pt x="15399" y="1170"/>
                    </a:cubicBezTo>
                    <a:cubicBezTo>
                      <a:pt x="15344" y="1288"/>
                      <a:pt x="15397" y="1423"/>
                      <a:pt x="15518" y="1475"/>
                    </a:cubicBezTo>
                    <a:cubicBezTo>
                      <a:pt x="15640" y="1524"/>
                      <a:pt x="15783" y="1484"/>
                      <a:pt x="15845" y="1368"/>
                    </a:cubicBezTo>
                    <a:cubicBezTo>
                      <a:pt x="15905" y="1255"/>
                      <a:pt x="15856" y="1109"/>
                      <a:pt x="15728" y="1057"/>
                    </a:cubicBezTo>
                    <a:cubicBezTo>
                      <a:pt x="15696" y="1043"/>
                      <a:pt x="15663" y="1035"/>
                      <a:pt x="15630" y="1034"/>
                    </a:cubicBezTo>
                    <a:close/>
                    <a:moveTo>
                      <a:pt x="5665" y="1198"/>
                    </a:moveTo>
                    <a:cubicBezTo>
                      <a:pt x="5632" y="1200"/>
                      <a:pt x="5598" y="1210"/>
                      <a:pt x="5567" y="1225"/>
                    </a:cubicBezTo>
                    <a:cubicBezTo>
                      <a:pt x="5442" y="1283"/>
                      <a:pt x="5398" y="1425"/>
                      <a:pt x="5464" y="1538"/>
                    </a:cubicBezTo>
                    <a:cubicBezTo>
                      <a:pt x="5530" y="1649"/>
                      <a:pt x="5678" y="1690"/>
                      <a:pt x="5797" y="1635"/>
                    </a:cubicBezTo>
                    <a:cubicBezTo>
                      <a:pt x="5915" y="1578"/>
                      <a:pt x="5961" y="1438"/>
                      <a:pt x="5902" y="1324"/>
                    </a:cubicBezTo>
                    <a:cubicBezTo>
                      <a:pt x="5857" y="1237"/>
                      <a:pt x="5762" y="1190"/>
                      <a:pt x="5665" y="1198"/>
                    </a:cubicBezTo>
                    <a:close/>
                    <a:moveTo>
                      <a:pt x="16517" y="1417"/>
                    </a:moveTo>
                    <a:cubicBezTo>
                      <a:pt x="16420" y="1405"/>
                      <a:pt x="16324" y="1448"/>
                      <a:pt x="16275" y="1533"/>
                    </a:cubicBezTo>
                    <a:cubicBezTo>
                      <a:pt x="16210" y="1645"/>
                      <a:pt x="16250" y="1787"/>
                      <a:pt x="16365" y="1849"/>
                    </a:cubicBezTo>
                    <a:cubicBezTo>
                      <a:pt x="16480" y="1911"/>
                      <a:pt x="16632" y="1873"/>
                      <a:pt x="16703" y="1764"/>
                    </a:cubicBezTo>
                    <a:cubicBezTo>
                      <a:pt x="16774" y="1655"/>
                      <a:pt x="16734" y="1513"/>
                      <a:pt x="16613" y="1448"/>
                    </a:cubicBezTo>
                    <a:cubicBezTo>
                      <a:pt x="16583" y="1431"/>
                      <a:pt x="16549" y="1421"/>
                      <a:pt x="16517" y="1417"/>
                    </a:cubicBezTo>
                    <a:close/>
                    <a:moveTo>
                      <a:pt x="4834" y="1636"/>
                    </a:moveTo>
                    <a:cubicBezTo>
                      <a:pt x="4802" y="1642"/>
                      <a:pt x="4769" y="1653"/>
                      <a:pt x="4740" y="1670"/>
                    </a:cubicBezTo>
                    <a:cubicBezTo>
                      <a:pt x="4622" y="1741"/>
                      <a:pt x="4588" y="1886"/>
                      <a:pt x="4664" y="1992"/>
                    </a:cubicBezTo>
                    <a:cubicBezTo>
                      <a:pt x="4740" y="2098"/>
                      <a:pt x="4894" y="2129"/>
                      <a:pt x="5005" y="2062"/>
                    </a:cubicBezTo>
                    <a:cubicBezTo>
                      <a:pt x="5117" y="1994"/>
                      <a:pt x="5150" y="1850"/>
                      <a:pt x="5081" y="1742"/>
                    </a:cubicBezTo>
                    <a:cubicBezTo>
                      <a:pt x="5028" y="1659"/>
                      <a:pt x="4929" y="1620"/>
                      <a:pt x="4834" y="1636"/>
                    </a:cubicBezTo>
                    <a:close/>
                    <a:moveTo>
                      <a:pt x="17195" y="1908"/>
                    </a:moveTo>
                    <a:cubicBezTo>
                      <a:pt x="17132" y="1920"/>
                      <a:pt x="17075" y="1953"/>
                      <a:pt x="17037" y="2007"/>
                    </a:cubicBezTo>
                    <a:cubicBezTo>
                      <a:pt x="16963" y="2113"/>
                      <a:pt x="16992" y="2256"/>
                      <a:pt x="17099" y="2330"/>
                    </a:cubicBezTo>
                    <a:cubicBezTo>
                      <a:pt x="17207" y="2403"/>
                      <a:pt x="17362" y="2377"/>
                      <a:pt x="17442" y="2274"/>
                    </a:cubicBezTo>
                    <a:cubicBezTo>
                      <a:pt x="17523" y="2171"/>
                      <a:pt x="17495" y="2025"/>
                      <a:pt x="17381" y="1949"/>
                    </a:cubicBezTo>
                    <a:cubicBezTo>
                      <a:pt x="17324" y="1910"/>
                      <a:pt x="17257" y="1897"/>
                      <a:pt x="17195" y="1908"/>
                    </a:cubicBezTo>
                    <a:close/>
                    <a:moveTo>
                      <a:pt x="4097" y="2181"/>
                    </a:moveTo>
                    <a:cubicBezTo>
                      <a:pt x="4033" y="2171"/>
                      <a:pt x="3967" y="2185"/>
                      <a:pt x="3912" y="2226"/>
                    </a:cubicBezTo>
                    <a:cubicBezTo>
                      <a:pt x="3803" y="2308"/>
                      <a:pt x="3782" y="2453"/>
                      <a:pt x="3867" y="2553"/>
                    </a:cubicBezTo>
                    <a:cubicBezTo>
                      <a:pt x="3952" y="2653"/>
                      <a:pt x="4106" y="2673"/>
                      <a:pt x="4211" y="2595"/>
                    </a:cubicBezTo>
                    <a:cubicBezTo>
                      <a:pt x="4314" y="2517"/>
                      <a:pt x="4340" y="2378"/>
                      <a:pt x="4259" y="2272"/>
                    </a:cubicBezTo>
                    <a:cubicBezTo>
                      <a:pt x="4220" y="2221"/>
                      <a:pt x="4160" y="2190"/>
                      <a:pt x="4097" y="2181"/>
                    </a:cubicBezTo>
                    <a:close/>
                    <a:moveTo>
                      <a:pt x="17966" y="2451"/>
                    </a:moveTo>
                    <a:cubicBezTo>
                      <a:pt x="17902" y="2457"/>
                      <a:pt x="17843" y="2486"/>
                      <a:pt x="17802" y="2536"/>
                    </a:cubicBezTo>
                    <a:cubicBezTo>
                      <a:pt x="17717" y="2637"/>
                      <a:pt x="17734" y="2781"/>
                      <a:pt x="17838" y="2859"/>
                    </a:cubicBezTo>
                    <a:cubicBezTo>
                      <a:pt x="17938" y="2941"/>
                      <a:pt x="18092" y="2928"/>
                      <a:pt x="18181" y="2832"/>
                    </a:cubicBezTo>
                    <a:cubicBezTo>
                      <a:pt x="18270" y="2736"/>
                      <a:pt x="18258" y="2588"/>
                      <a:pt x="18152" y="2502"/>
                    </a:cubicBezTo>
                    <a:cubicBezTo>
                      <a:pt x="18098" y="2461"/>
                      <a:pt x="18030" y="2445"/>
                      <a:pt x="17966" y="2451"/>
                    </a:cubicBezTo>
                    <a:close/>
                    <a:moveTo>
                      <a:pt x="3385" y="2721"/>
                    </a:moveTo>
                    <a:cubicBezTo>
                      <a:pt x="3321" y="2718"/>
                      <a:pt x="3255" y="2738"/>
                      <a:pt x="3202" y="2781"/>
                    </a:cubicBezTo>
                    <a:cubicBezTo>
                      <a:pt x="3098" y="2868"/>
                      <a:pt x="3095" y="3019"/>
                      <a:pt x="3188" y="3111"/>
                    </a:cubicBezTo>
                    <a:cubicBezTo>
                      <a:pt x="3282" y="3204"/>
                      <a:pt x="3434" y="3207"/>
                      <a:pt x="3533" y="3124"/>
                    </a:cubicBezTo>
                    <a:cubicBezTo>
                      <a:pt x="3633" y="3043"/>
                      <a:pt x="3643" y="2898"/>
                      <a:pt x="3555" y="2801"/>
                    </a:cubicBezTo>
                    <a:cubicBezTo>
                      <a:pt x="3511" y="2753"/>
                      <a:pt x="3448" y="2725"/>
                      <a:pt x="3385" y="2721"/>
                    </a:cubicBezTo>
                    <a:close/>
                    <a:moveTo>
                      <a:pt x="18681" y="3048"/>
                    </a:moveTo>
                    <a:cubicBezTo>
                      <a:pt x="18618" y="3049"/>
                      <a:pt x="18556" y="3072"/>
                      <a:pt x="18510" y="3119"/>
                    </a:cubicBezTo>
                    <a:cubicBezTo>
                      <a:pt x="18417" y="3213"/>
                      <a:pt x="18419" y="3360"/>
                      <a:pt x="18515" y="3446"/>
                    </a:cubicBezTo>
                    <a:cubicBezTo>
                      <a:pt x="18613" y="3530"/>
                      <a:pt x="18764" y="3534"/>
                      <a:pt x="18862" y="3444"/>
                    </a:cubicBezTo>
                    <a:cubicBezTo>
                      <a:pt x="18959" y="3356"/>
                      <a:pt x="18963" y="3203"/>
                      <a:pt x="18860" y="3114"/>
                    </a:cubicBezTo>
                    <a:cubicBezTo>
                      <a:pt x="18810" y="3069"/>
                      <a:pt x="18745" y="3047"/>
                      <a:pt x="18681" y="3048"/>
                    </a:cubicBezTo>
                    <a:close/>
                    <a:moveTo>
                      <a:pt x="2671" y="3320"/>
                    </a:moveTo>
                    <a:cubicBezTo>
                      <a:pt x="2608" y="3322"/>
                      <a:pt x="2544" y="3347"/>
                      <a:pt x="2496" y="3395"/>
                    </a:cubicBezTo>
                    <a:cubicBezTo>
                      <a:pt x="2399" y="3489"/>
                      <a:pt x="2406" y="3637"/>
                      <a:pt x="2509" y="3723"/>
                    </a:cubicBezTo>
                    <a:cubicBezTo>
                      <a:pt x="2609" y="3807"/>
                      <a:pt x="2763" y="3800"/>
                      <a:pt x="2856" y="3711"/>
                    </a:cubicBezTo>
                    <a:cubicBezTo>
                      <a:pt x="2947" y="3621"/>
                      <a:pt x="2943" y="3474"/>
                      <a:pt x="2847" y="3384"/>
                    </a:cubicBezTo>
                    <a:cubicBezTo>
                      <a:pt x="2798" y="3340"/>
                      <a:pt x="2735" y="3318"/>
                      <a:pt x="2671" y="3320"/>
                    </a:cubicBezTo>
                    <a:close/>
                    <a:moveTo>
                      <a:pt x="19395" y="3646"/>
                    </a:moveTo>
                    <a:cubicBezTo>
                      <a:pt x="19332" y="3642"/>
                      <a:pt x="19268" y="3661"/>
                      <a:pt x="19218" y="3704"/>
                    </a:cubicBezTo>
                    <a:cubicBezTo>
                      <a:pt x="19117" y="3790"/>
                      <a:pt x="19106" y="3938"/>
                      <a:pt x="19193" y="4032"/>
                    </a:cubicBezTo>
                    <a:cubicBezTo>
                      <a:pt x="19280" y="4127"/>
                      <a:pt x="19436" y="4137"/>
                      <a:pt x="19541" y="4056"/>
                    </a:cubicBezTo>
                    <a:cubicBezTo>
                      <a:pt x="19646" y="3975"/>
                      <a:pt x="19658" y="3827"/>
                      <a:pt x="19567" y="3728"/>
                    </a:cubicBezTo>
                    <a:cubicBezTo>
                      <a:pt x="19521" y="3678"/>
                      <a:pt x="19458" y="3651"/>
                      <a:pt x="19395" y="3646"/>
                    </a:cubicBezTo>
                    <a:close/>
                    <a:moveTo>
                      <a:pt x="2070" y="4029"/>
                    </a:moveTo>
                    <a:cubicBezTo>
                      <a:pt x="2007" y="4036"/>
                      <a:pt x="1947" y="4066"/>
                      <a:pt x="1904" y="4117"/>
                    </a:cubicBezTo>
                    <a:cubicBezTo>
                      <a:pt x="1817" y="4221"/>
                      <a:pt x="1837" y="4367"/>
                      <a:pt x="1945" y="4444"/>
                    </a:cubicBezTo>
                    <a:cubicBezTo>
                      <a:pt x="2054" y="4521"/>
                      <a:pt x="2208" y="4505"/>
                      <a:pt x="2290" y="4406"/>
                    </a:cubicBezTo>
                    <a:cubicBezTo>
                      <a:pt x="2372" y="4308"/>
                      <a:pt x="2353" y="4161"/>
                      <a:pt x="2250" y="4080"/>
                    </a:cubicBezTo>
                    <a:cubicBezTo>
                      <a:pt x="2198" y="4038"/>
                      <a:pt x="2132" y="4022"/>
                      <a:pt x="2070" y="4029"/>
                    </a:cubicBezTo>
                    <a:close/>
                    <a:moveTo>
                      <a:pt x="19995" y="4355"/>
                    </a:moveTo>
                    <a:cubicBezTo>
                      <a:pt x="19932" y="4347"/>
                      <a:pt x="19864" y="4362"/>
                      <a:pt x="19810" y="4401"/>
                    </a:cubicBezTo>
                    <a:cubicBezTo>
                      <a:pt x="19703" y="4479"/>
                      <a:pt x="19683" y="4621"/>
                      <a:pt x="19758" y="4724"/>
                    </a:cubicBezTo>
                    <a:cubicBezTo>
                      <a:pt x="19835" y="4826"/>
                      <a:pt x="19988" y="4850"/>
                      <a:pt x="20100" y="4777"/>
                    </a:cubicBezTo>
                    <a:cubicBezTo>
                      <a:pt x="20211" y="4705"/>
                      <a:pt x="20237" y="4558"/>
                      <a:pt x="20156" y="4451"/>
                    </a:cubicBezTo>
                    <a:cubicBezTo>
                      <a:pt x="20116" y="4396"/>
                      <a:pt x="20058" y="4364"/>
                      <a:pt x="19995" y="4355"/>
                    </a:cubicBezTo>
                    <a:close/>
                    <a:moveTo>
                      <a:pt x="1472" y="4738"/>
                    </a:moveTo>
                    <a:cubicBezTo>
                      <a:pt x="1409" y="4749"/>
                      <a:pt x="1350" y="4783"/>
                      <a:pt x="1313" y="4838"/>
                    </a:cubicBezTo>
                    <a:cubicBezTo>
                      <a:pt x="1237" y="4949"/>
                      <a:pt x="1268" y="5095"/>
                      <a:pt x="1383" y="5163"/>
                    </a:cubicBezTo>
                    <a:cubicBezTo>
                      <a:pt x="1498" y="5231"/>
                      <a:pt x="1651" y="5200"/>
                      <a:pt x="1723" y="5095"/>
                    </a:cubicBezTo>
                    <a:cubicBezTo>
                      <a:pt x="1794" y="4990"/>
                      <a:pt x="1769" y="4850"/>
                      <a:pt x="1656" y="4775"/>
                    </a:cubicBezTo>
                    <a:cubicBezTo>
                      <a:pt x="1601" y="4739"/>
                      <a:pt x="1535" y="4727"/>
                      <a:pt x="1472" y="4738"/>
                    </a:cubicBezTo>
                    <a:close/>
                    <a:moveTo>
                      <a:pt x="20439" y="5119"/>
                    </a:moveTo>
                    <a:cubicBezTo>
                      <a:pt x="20408" y="5124"/>
                      <a:pt x="20377" y="5134"/>
                      <a:pt x="20349" y="5151"/>
                    </a:cubicBezTo>
                    <a:cubicBezTo>
                      <a:pt x="20234" y="5221"/>
                      <a:pt x="20198" y="5362"/>
                      <a:pt x="20269" y="5468"/>
                    </a:cubicBezTo>
                    <a:cubicBezTo>
                      <a:pt x="20335" y="5576"/>
                      <a:pt x="20486" y="5611"/>
                      <a:pt x="20604" y="5547"/>
                    </a:cubicBezTo>
                    <a:cubicBezTo>
                      <a:pt x="20721" y="5484"/>
                      <a:pt x="20762" y="5340"/>
                      <a:pt x="20692" y="5226"/>
                    </a:cubicBezTo>
                    <a:cubicBezTo>
                      <a:pt x="20636" y="5143"/>
                      <a:pt x="20534" y="5104"/>
                      <a:pt x="20439" y="5119"/>
                    </a:cubicBezTo>
                    <a:close/>
                    <a:moveTo>
                      <a:pt x="1029" y="5498"/>
                    </a:moveTo>
                    <a:cubicBezTo>
                      <a:pt x="934" y="5488"/>
                      <a:pt x="834" y="5532"/>
                      <a:pt x="782" y="5617"/>
                    </a:cubicBezTo>
                    <a:cubicBezTo>
                      <a:pt x="712" y="5731"/>
                      <a:pt x="763" y="5875"/>
                      <a:pt x="883" y="5933"/>
                    </a:cubicBezTo>
                    <a:cubicBezTo>
                      <a:pt x="1005" y="5993"/>
                      <a:pt x="1147" y="5948"/>
                      <a:pt x="1213" y="5840"/>
                    </a:cubicBezTo>
                    <a:cubicBezTo>
                      <a:pt x="1280" y="5732"/>
                      <a:pt x="1239" y="5592"/>
                      <a:pt x="1121" y="5527"/>
                    </a:cubicBezTo>
                    <a:cubicBezTo>
                      <a:pt x="1092" y="5511"/>
                      <a:pt x="1061" y="5502"/>
                      <a:pt x="1029" y="5498"/>
                    </a:cubicBezTo>
                    <a:close/>
                    <a:moveTo>
                      <a:pt x="20866" y="5877"/>
                    </a:moveTo>
                    <a:cubicBezTo>
                      <a:pt x="20834" y="5880"/>
                      <a:pt x="20802" y="5888"/>
                      <a:pt x="20772" y="5903"/>
                    </a:cubicBezTo>
                    <a:cubicBezTo>
                      <a:pt x="20652" y="5963"/>
                      <a:pt x="20603" y="6103"/>
                      <a:pt x="20663" y="6214"/>
                    </a:cubicBezTo>
                    <a:cubicBezTo>
                      <a:pt x="20726" y="6324"/>
                      <a:pt x="20869" y="6374"/>
                      <a:pt x="20992" y="6319"/>
                    </a:cubicBezTo>
                    <a:cubicBezTo>
                      <a:pt x="21115" y="6266"/>
                      <a:pt x="21172" y="6123"/>
                      <a:pt x="21106" y="6007"/>
                    </a:cubicBezTo>
                    <a:cubicBezTo>
                      <a:pt x="21058" y="5919"/>
                      <a:pt x="20961" y="5871"/>
                      <a:pt x="20866" y="5877"/>
                    </a:cubicBezTo>
                    <a:close/>
                    <a:moveTo>
                      <a:pt x="601" y="6258"/>
                    </a:moveTo>
                    <a:cubicBezTo>
                      <a:pt x="505" y="6255"/>
                      <a:pt x="413" y="6308"/>
                      <a:pt x="370" y="6398"/>
                    </a:cubicBezTo>
                    <a:cubicBezTo>
                      <a:pt x="312" y="6518"/>
                      <a:pt x="367" y="6654"/>
                      <a:pt x="494" y="6704"/>
                    </a:cubicBezTo>
                    <a:cubicBezTo>
                      <a:pt x="618" y="6752"/>
                      <a:pt x="765" y="6700"/>
                      <a:pt x="820" y="6586"/>
                    </a:cubicBezTo>
                    <a:cubicBezTo>
                      <a:pt x="874" y="6473"/>
                      <a:pt x="818" y="6335"/>
                      <a:pt x="695" y="6280"/>
                    </a:cubicBezTo>
                    <a:cubicBezTo>
                      <a:pt x="664" y="6267"/>
                      <a:pt x="633" y="6259"/>
                      <a:pt x="601" y="6258"/>
                    </a:cubicBezTo>
                    <a:close/>
                    <a:moveTo>
                      <a:pt x="21294" y="6694"/>
                    </a:moveTo>
                    <a:cubicBezTo>
                      <a:pt x="21262" y="6693"/>
                      <a:pt x="21229" y="6700"/>
                      <a:pt x="21198" y="6712"/>
                    </a:cubicBezTo>
                    <a:cubicBezTo>
                      <a:pt x="21073" y="6762"/>
                      <a:pt x="21010" y="6897"/>
                      <a:pt x="21059" y="7013"/>
                    </a:cubicBezTo>
                    <a:cubicBezTo>
                      <a:pt x="21108" y="7129"/>
                      <a:pt x="21251" y="7188"/>
                      <a:pt x="21379" y="7144"/>
                    </a:cubicBezTo>
                    <a:cubicBezTo>
                      <a:pt x="21506" y="7100"/>
                      <a:pt x="21569" y="6964"/>
                      <a:pt x="21518" y="6842"/>
                    </a:cubicBezTo>
                    <a:cubicBezTo>
                      <a:pt x="21479" y="6750"/>
                      <a:pt x="21389" y="6695"/>
                      <a:pt x="21294" y="6694"/>
                    </a:cubicBezTo>
                    <a:close/>
                    <a:moveTo>
                      <a:pt x="231" y="7074"/>
                    </a:moveTo>
                    <a:cubicBezTo>
                      <a:pt x="134" y="7079"/>
                      <a:pt x="46" y="7139"/>
                      <a:pt x="14" y="7233"/>
                    </a:cubicBezTo>
                    <a:cubicBezTo>
                      <a:pt x="-31" y="7357"/>
                      <a:pt x="36" y="7490"/>
                      <a:pt x="166" y="7529"/>
                    </a:cubicBezTo>
                    <a:cubicBezTo>
                      <a:pt x="295" y="7567"/>
                      <a:pt x="436" y="7502"/>
                      <a:pt x="478" y="7384"/>
                    </a:cubicBezTo>
                    <a:cubicBezTo>
                      <a:pt x="519" y="7265"/>
                      <a:pt x="454" y="7135"/>
                      <a:pt x="328" y="7090"/>
                    </a:cubicBezTo>
                    <a:cubicBezTo>
                      <a:pt x="296" y="7078"/>
                      <a:pt x="263" y="7073"/>
                      <a:pt x="231" y="7074"/>
                    </a:cubicBezTo>
                    <a:close/>
                    <a:moveTo>
                      <a:pt x="18689" y="18121"/>
                    </a:moveTo>
                    <a:cubicBezTo>
                      <a:pt x="18626" y="18121"/>
                      <a:pt x="18564" y="18143"/>
                      <a:pt x="18515" y="18185"/>
                    </a:cubicBezTo>
                    <a:cubicBezTo>
                      <a:pt x="18419" y="18271"/>
                      <a:pt x="18415" y="18418"/>
                      <a:pt x="18508" y="18512"/>
                    </a:cubicBezTo>
                    <a:cubicBezTo>
                      <a:pt x="18600" y="18605"/>
                      <a:pt x="18759" y="18608"/>
                      <a:pt x="18860" y="18517"/>
                    </a:cubicBezTo>
                    <a:cubicBezTo>
                      <a:pt x="18963" y="18428"/>
                      <a:pt x="18959" y="18275"/>
                      <a:pt x="18862" y="18187"/>
                    </a:cubicBezTo>
                    <a:cubicBezTo>
                      <a:pt x="18813" y="18142"/>
                      <a:pt x="18751" y="18120"/>
                      <a:pt x="18689" y="18121"/>
                    </a:cubicBezTo>
                    <a:close/>
                    <a:moveTo>
                      <a:pt x="3358" y="18393"/>
                    </a:moveTo>
                    <a:cubicBezTo>
                      <a:pt x="3296" y="18395"/>
                      <a:pt x="3235" y="18419"/>
                      <a:pt x="3188" y="18466"/>
                    </a:cubicBezTo>
                    <a:cubicBezTo>
                      <a:pt x="3095" y="18558"/>
                      <a:pt x="3098" y="18710"/>
                      <a:pt x="3202" y="18797"/>
                    </a:cubicBezTo>
                    <a:cubicBezTo>
                      <a:pt x="3308" y="18884"/>
                      <a:pt x="3466" y="18874"/>
                      <a:pt x="3555" y="18777"/>
                    </a:cubicBezTo>
                    <a:cubicBezTo>
                      <a:pt x="3643" y="18680"/>
                      <a:pt x="3633" y="18534"/>
                      <a:pt x="3533" y="18452"/>
                    </a:cubicBezTo>
                    <a:cubicBezTo>
                      <a:pt x="3483" y="18411"/>
                      <a:pt x="3420" y="18391"/>
                      <a:pt x="3358" y="18393"/>
                    </a:cubicBezTo>
                    <a:close/>
                    <a:moveTo>
                      <a:pt x="18013" y="18719"/>
                    </a:moveTo>
                    <a:cubicBezTo>
                      <a:pt x="17951" y="18714"/>
                      <a:pt x="17888" y="18733"/>
                      <a:pt x="17838" y="18774"/>
                    </a:cubicBezTo>
                    <a:cubicBezTo>
                      <a:pt x="17734" y="18852"/>
                      <a:pt x="17717" y="18996"/>
                      <a:pt x="17802" y="19097"/>
                    </a:cubicBezTo>
                    <a:cubicBezTo>
                      <a:pt x="17885" y="19197"/>
                      <a:pt x="18043" y="19213"/>
                      <a:pt x="18152" y="19131"/>
                    </a:cubicBezTo>
                    <a:cubicBezTo>
                      <a:pt x="18258" y="19045"/>
                      <a:pt x="18270" y="18897"/>
                      <a:pt x="18181" y="18801"/>
                    </a:cubicBezTo>
                    <a:cubicBezTo>
                      <a:pt x="18136" y="18753"/>
                      <a:pt x="18075" y="18724"/>
                      <a:pt x="18013" y="18719"/>
                    </a:cubicBezTo>
                    <a:close/>
                    <a:moveTo>
                      <a:pt x="4032" y="18993"/>
                    </a:moveTo>
                    <a:cubicBezTo>
                      <a:pt x="3970" y="19001"/>
                      <a:pt x="3910" y="19030"/>
                      <a:pt x="3867" y="19080"/>
                    </a:cubicBezTo>
                    <a:cubicBezTo>
                      <a:pt x="3782" y="19179"/>
                      <a:pt x="3803" y="19327"/>
                      <a:pt x="3912" y="19408"/>
                    </a:cubicBezTo>
                    <a:cubicBezTo>
                      <a:pt x="4021" y="19491"/>
                      <a:pt x="4181" y="19464"/>
                      <a:pt x="4259" y="19362"/>
                    </a:cubicBezTo>
                    <a:cubicBezTo>
                      <a:pt x="4340" y="19257"/>
                      <a:pt x="4314" y="19118"/>
                      <a:pt x="4211" y="19039"/>
                    </a:cubicBezTo>
                    <a:cubicBezTo>
                      <a:pt x="4158" y="19000"/>
                      <a:pt x="4094" y="18986"/>
                      <a:pt x="4032" y="18993"/>
                    </a:cubicBezTo>
                    <a:close/>
                    <a:moveTo>
                      <a:pt x="17281" y="19267"/>
                    </a:moveTo>
                    <a:cubicBezTo>
                      <a:pt x="17219" y="19257"/>
                      <a:pt x="17153" y="19268"/>
                      <a:pt x="17099" y="19304"/>
                    </a:cubicBezTo>
                    <a:cubicBezTo>
                      <a:pt x="16992" y="19378"/>
                      <a:pt x="16963" y="19519"/>
                      <a:pt x="17037" y="19626"/>
                    </a:cubicBezTo>
                    <a:cubicBezTo>
                      <a:pt x="17112" y="19733"/>
                      <a:pt x="17268" y="19763"/>
                      <a:pt x="17381" y="19685"/>
                    </a:cubicBezTo>
                    <a:cubicBezTo>
                      <a:pt x="17495" y="19609"/>
                      <a:pt x="17523" y="19463"/>
                      <a:pt x="17442" y="19360"/>
                    </a:cubicBezTo>
                    <a:cubicBezTo>
                      <a:pt x="17402" y="19309"/>
                      <a:pt x="17343" y="19277"/>
                      <a:pt x="17281" y="19267"/>
                    </a:cubicBezTo>
                    <a:close/>
                    <a:moveTo>
                      <a:pt x="4915" y="19484"/>
                    </a:moveTo>
                    <a:cubicBezTo>
                      <a:pt x="4822" y="19470"/>
                      <a:pt x="4721" y="19507"/>
                      <a:pt x="4664" y="19587"/>
                    </a:cubicBezTo>
                    <a:cubicBezTo>
                      <a:pt x="4588" y="19693"/>
                      <a:pt x="4622" y="19837"/>
                      <a:pt x="4740" y="19908"/>
                    </a:cubicBezTo>
                    <a:cubicBezTo>
                      <a:pt x="4858" y="19979"/>
                      <a:pt x="5011" y="19947"/>
                      <a:pt x="5081" y="19836"/>
                    </a:cubicBezTo>
                    <a:cubicBezTo>
                      <a:pt x="5150" y="19728"/>
                      <a:pt x="5117" y="19584"/>
                      <a:pt x="5005" y="19517"/>
                    </a:cubicBezTo>
                    <a:cubicBezTo>
                      <a:pt x="4978" y="19500"/>
                      <a:pt x="4946" y="19489"/>
                      <a:pt x="4915" y="19484"/>
                    </a:cubicBezTo>
                    <a:close/>
                    <a:moveTo>
                      <a:pt x="16457" y="19700"/>
                    </a:moveTo>
                    <a:cubicBezTo>
                      <a:pt x="16426" y="19704"/>
                      <a:pt x="16394" y="19714"/>
                      <a:pt x="16365" y="19729"/>
                    </a:cubicBezTo>
                    <a:cubicBezTo>
                      <a:pt x="16250" y="19792"/>
                      <a:pt x="16210" y="19933"/>
                      <a:pt x="16275" y="20046"/>
                    </a:cubicBezTo>
                    <a:cubicBezTo>
                      <a:pt x="16340" y="20158"/>
                      <a:pt x="16492" y="20196"/>
                      <a:pt x="16613" y="20131"/>
                    </a:cubicBezTo>
                    <a:cubicBezTo>
                      <a:pt x="16734" y="20065"/>
                      <a:pt x="16774" y="19922"/>
                      <a:pt x="16703" y="19813"/>
                    </a:cubicBezTo>
                    <a:cubicBezTo>
                      <a:pt x="16650" y="19731"/>
                      <a:pt x="16552" y="19690"/>
                      <a:pt x="16457" y="19700"/>
                    </a:cubicBezTo>
                    <a:close/>
                    <a:moveTo>
                      <a:pt x="5703" y="19916"/>
                    </a:moveTo>
                    <a:cubicBezTo>
                      <a:pt x="5608" y="19910"/>
                      <a:pt x="5514" y="19954"/>
                      <a:pt x="5464" y="20037"/>
                    </a:cubicBezTo>
                    <a:cubicBezTo>
                      <a:pt x="5398" y="20150"/>
                      <a:pt x="5442" y="20293"/>
                      <a:pt x="5567" y="20352"/>
                    </a:cubicBezTo>
                    <a:cubicBezTo>
                      <a:pt x="5692" y="20412"/>
                      <a:pt x="5842" y="20366"/>
                      <a:pt x="5902" y="20251"/>
                    </a:cubicBezTo>
                    <a:cubicBezTo>
                      <a:pt x="5961" y="20137"/>
                      <a:pt x="5915" y="19997"/>
                      <a:pt x="5797" y="19940"/>
                    </a:cubicBezTo>
                    <a:cubicBezTo>
                      <a:pt x="5767" y="19926"/>
                      <a:pt x="5734" y="19919"/>
                      <a:pt x="5703" y="19916"/>
                    </a:cubicBezTo>
                    <a:close/>
                    <a:moveTo>
                      <a:pt x="15612" y="20134"/>
                    </a:moveTo>
                    <a:cubicBezTo>
                      <a:pt x="15580" y="20135"/>
                      <a:pt x="15549" y="20142"/>
                      <a:pt x="15518" y="20154"/>
                    </a:cubicBezTo>
                    <a:cubicBezTo>
                      <a:pt x="15397" y="20206"/>
                      <a:pt x="15344" y="20343"/>
                      <a:pt x="15399" y="20461"/>
                    </a:cubicBezTo>
                    <a:cubicBezTo>
                      <a:pt x="15453" y="20578"/>
                      <a:pt x="15600" y="20629"/>
                      <a:pt x="15728" y="20574"/>
                    </a:cubicBezTo>
                    <a:cubicBezTo>
                      <a:pt x="15856" y="20522"/>
                      <a:pt x="15905" y="20374"/>
                      <a:pt x="15845" y="20262"/>
                    </a:cubicBezTo>
                    <a:cubicBezTo>
                      <a:pt x="15798" y="20175"/>
                      <a:pt x="15706" y="20130"/>
                      <a:pt x="15612" y="20134"/>
                    </a:cubicBezTo>
                    <a:close/>
                    <a:moveTo>
                      <a:pt x="6492" y="20297"/>
                    </a:moveTo>
                    <a:cubicBezTo>
                      <a:pt x="6398" y="20296"/>
                      <a:pt x="6307" y="20347"/>
                      <a:pt x="6265" y="20435"/>
                    </a:cubicBezTo>
                    <a:cubicBezTo>
                      <a:pt x="6209" y="20551"/>
                      <a:pt x="6267" y="20690"/>
                      <a:pt x="6395" y="20743"/>
                    </a:cubicBezTo>
                    <a:cubicBezTo>
                      <a:pt x="6525" y="20791"/>
                      <a:pt x="6669" y="20734"/>
                      <a:pt x="6718" y="20615"/>
                    </a:cubicBezTo>
                    <a:cubicBezTo>
                      <a:pt x="6768" y="20496"/>
                      <a:pt x="6708" y="20362"/>
                      <a:pt x="6584" y="20316"/>
                    </a:cubicBezTo>
                    <a:cubicBezTo>
                      <a:pt x="6554" y="20304"/>
                      <a:pt x="6524" y="20298"/>
                      <a:pt x="6492" y="20297"/>
                    </a:cubicBezTo>
                    <a:close/>
                    <a:moveTo>
                      <a:pt x="14765" y="20461"/>
                    </a:moveTo>
                    <a:cubicBezTo>
                      <a:pt x="14733" y="20460"/>
                      <a:pt x="14702" y="20464"/>
                      <a:pt x="14671" y="20476"/>
                    </a:cubicBezTo>
                    <a:cubicBezTo>
                      <a:pt x="14547" y="20521"/>
                      <a:pt x="14480" y="20648"/>
                      <a:pt x="14524" y="20770"/>
                    </a:cubicBezTo>
                    <a:cubicBezTo>
                      <a:pt x="14568" y="20890"/>
                      <a:pt x="14712" y="20958"/>
                      <a:pt x="14842" y="20911"/>
                    </a:cubicBezTo>
                    <a:cubicBezTo>
                      <a:pt x="14972" y="20863"/>
                      <a:pt x="15036" y="20727"/>
                      <a:pt x="14985" y="20608"/>
                    </a:cubicBezTo>
                    <a:cubicBezTo>
                      <a:pt x="14947" y="20519"/>
                      <a:pt x="14859" y="20463"/>
                      <a:pt x="14765" y="20461"/>
                    </a:cubicBezTo>
                    <a:close/>
                    <a:moveTo>
                      <a:pt x="7396" y="20624"/>
                    </a:moveTo>
                    <a:cubicBezTo>
                      <a:pt x="7301" y="20631"/>
                      <a:pt x="7216" y="20691"/>
                      <a:pt x="7182" y="20782"/>
                    </a:cubicBezTo>
                    <a:cubicBezTo>
                      <a:pt x="7137" y="20902"/>
                      <a:pt x="7207" y="21034"/>
                      <a:pt x="7340" y="21076"/>
                    </a:cubicBezTo>
                    <a:cubicBezTo>
                      <a:pt x="7471" y="21120"/>
                      <a:pt x="7612" y="21049"/>
                      <a:pt x="7650" y="20926"/>
                    </a:cubicBezTo>
                    <a:cubicBezTo>
                      <a:pt x="7689" y="20804"/>
                      <a:pt x="7616" y="20678"/>
                      <a:pt x="7491" y="20636"/>
                    </a:cubicBezTo>
                    <a:cubicBezTo>
                      <a:pt x="7460" y="20626"/>
                      <a:pt x="7427" y="20621"/>
                      <a:pt x="7396" y="20624"/>
                    </a:cubicBezTo>
                    <a:close/>
                    <a:moveTo>
                      <a:pt x="13917" y="20734"/>
                    </a:moveTo>
                    <a:cubicBezTo>
                      <a:pt x="13886" y="20730"/>
                      <a:pt x="13854" y="20733"/>
                      <a:pt x="13822" y="20741"/>
                    </a:cubicBezTo>
                    <a:cubicBezTo>
                      <a:pt x="13694" y="20775"/>
                      <a:pt x="13617" y="20904"/>
                      <a:pt x="13650" y="21027"/>
                    </a:cubicBezTo>
                    <a:cubicBezTo>
                      <a:pt x="13683" y="21152"/>
                      <a:pt x="13819" y="21224"/>
                      <a:pt x="13954" y="21188"/>
                    </a:cubicBezTo>
                    <a:cubicBezTo>
                      <a:pt x="14088" y="21152"/>
                      <a:pt x="14165" y="21023"/>
                      <a:pt x="14125" y="20901"/>
                    </a:cubicBezTo>
                    <a:cubicBezTo>
                      <a:pt x="14095" y="20809"/>
                      <a:pt x="14011" y="20746"/>
                      <a:pt x="13917" y="20734"/>
                    </a:cubicBezTo>
                    <a:close/>
                    <a:moveTo>
                      <a:pt x="8243" y="20845"/>
                    </a:moveTo>
                    <a:cubicBezTo>
                      <a:pt x="8149" y="20861"/>
                      <a:pt x="8068" y="20927"/>
                      <a:pt x="8042" y="21020"/>
                    </a:cubicBezTo>
                    <a:cubicBezTo>
                      <a:pt x="8008" y="21144"/>
                      <a:pt x="8090" y="21269"/>
                      <a:pt x="8227" y="21299"/>
                    </a:cubicBezTo>
                    <a:cubicBezTo>
                      <a:pt x="8363" y="21328"/>
                      <a:pt x="8495" y="21251"/>
                      <a:pt x="8523" y="21125"/>
                    </a:cubicBezTo>
                    <a:cubicBezTo>
                      <a:pt x="8550" y="21000"/>
                      <a:pt x="8468" y="20875"/>
                      <a:pt x="8339" y="20847"/>
                    </a:cubicBezTo>
                    <a:cubicBezTo>
                      <a:pt x="8306" y="20840"/>
                      <a:pt x="8274" y="20840"/>
                      <a:pt x="8243" y="20845"/>
                    </a:cubicBezTo>
                    <a:close/>
                    <a:moveTo>
                      <a:pt x="12918" y="20954"/>
                    </a:moveTo>
                    <a:cubicBezTo>
                      <a:pt x="12788" y="20976"/>
                      <a:pt x="12700" y="21096"/>
                      <a:pt x="12721" y="21222"/>
                    </a:cubicBezTo>
                    <a:cubicBezTo>
                      <a:pt x="12743" y="21349"/>
                      <a:pt x="12873" y="21433"/>
                      <a:pt x="13010" y="21409"/>
                    </a:cubicBezTo>
                    <a:cubicBezTo>
                      <a:pt x="13148" y="21388"/>
                      <a:pt x="13235" y="21263"/>
                      <a:pt x="13206" y="21137"/>
                    </a:cubicBezTo>
                    <a:cubicBezTo>
                      <a:pt x="13177" y="21013"/>
                      <a:pt x="13049" y="20934"/>
                      <a:pt x="12918" y="20954"/>
                    </a:cubicBezTo>
                    <a:close/>
                    <a:moveTo>
                      <a:pt x="9242" y="21006"/>
                    </a:moveTo>
                    <a:cubicBezTo>
                      <a:pt x="9110" y="20991"/>
                      <a:pt x="8987" y="21071"/>
                      <a:pt x="8964" y="21199"/>
                    </a:cubicBezTo>
                    <a:cubicBezTo>
                      <a:pt x="8941" y="21323"/>
                      <a:pt x="9033" y="21449"/>
                      <a:pt x="9171" y="21466"/>
                    </a:cubicBezTo>
                    <a:cubicBezTo>
                      <a:pt x="9310" y="21482"/>
                      <a:pt x="9435" y="21392"/>
                      <a:pt x="9451" y="21265"/>
                    </a:cubicBezTo>
                    <a:cubicBezTo>
                      <a:pt x="9468" y="21138"/>
                      <a:pt x="9374" y="21022"/>
                      <a:pt x="9242" y="21006"/>
                    </a:cubicBezTo>
                    <a:close/>
                    <a:moveTo>
                      <a:pt x="12013" y="21061"/>
                    </a:moveTo>
                    <a:cubicBezTo>
                      <a:pt x="11881" y="21073"/>
                      <a:pt x="11782" y="21183"/>
                      <a:pt x="11793" y="21311"/>
                    </a:cubicBezTo>
                    <a:cubicBezTo>
                      <a:pt x="11803" y="21438"/>
                      <a:pt x="11927" y="21534"/>
                      <a:pt x="12066" y="21522"/>
                    </a:cubicBezTo>
                    <a:cubicBezTo>
                      <a:pt x="12204" y="21505"/>
                      <a:pt x="12302" y="21390"/>
                      <a:pt x="12284" y="21263"/>
                    </a:cubicBezTo>
                    <a:cubicBezTo>
                      <a:pt x="12267" y="21136"/>
                      <a:pt x="12145" y="21045"/>
                      <a:pt x="12013" y="21061"/>
                    </a:cubicBezTo>
                    <a:close/>
                    <a:moveTo>
                      <a:pt x="10147" y="21114"/>
                    </a:moveTo>
                    <a:cubicBezTo>
                      <a:pt x="10015" y="21104"/>
                      <a:pt x="9899" y="21200"/>
                      <a:pt x="9887" y="21328"/>
                    </a:cubicBezTo>
                    <a:cubicBezTo>
                      <a:pt x="9875" y="21455"/>
                      <a:pt x="9977" y="21568"/>
                      <a:pt x="10116" y="21578"/>
                    </a:cubicBezTo>
                    <a:cubicBezTo>
                      <a:pt x="10255" y="21590"/>
                      <a:pt x="10373" y="21485"/>
                      <a:pt x="10378" y="21358"/>
                    </a:cubicBezTo>
                    <a:cubicBezTo>
                      <a:pt x="10383" y="21230"/>
                      <a:pt x="10279" y="21125"/>
                      <a:pt x="10147" y="21114"/>
                    </a:cubicBezTo>
                    <a:close/>
                    <a:moveTo>
                      <a:pt x="11110" y="21114"/>
                    </a:moveTo>
                    <a:cubicBezTo>
                      <a:pt x="10977" y="21116"/>
                      <a:pt x="10869" y="21225"/>
                      <a:pt x="10868" y="21352"/>
                    </a:cubicBezTo>
                    <a:cubicBezTo>
                      <a:pt x="10867" y="21481"/>
                      <a:pt x="10979" y="21581"/>
                      <a:pt x="11119" y="21578"/>
                    </a:cubicBezTo>
                    <a:cubicBezTo>
                      <a:pt x="11259" y="21574"/>
                      <a:pt x="11367" y="21467"/>
                      <a:pt x="11361" y="21340"/>
                    </a:cubicBezTo>
                    <a:cubicBezTo>
                      <a:pt x="11355" y="21212"/>
                      <a:pt x="11243" y="21110"/>
                      <a:pt x="11110" y="2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914377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ontserrat"/>
                </a:endParaRPr>
              </a:p>
            </p:txBody>
          </p:sp>
          <p:sp>
            <p:nvSpPr>
              <p:cNvPr id="142" name="Shape 15"/>
              <p:cNvSpPr/>
              <p:nvPr/>
            </p:nvSpPr>
            <p:spPr>
              <a:xfrm>
                <a:off x="5110353" y="3920055"/>
                <a:ext cx="1961769" cy="562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9" y="21600"/>
                    </a:moveTo>
                    <a:lnTo>
                      <a:pt x="894" y="11697"/>
                    </a:lnTo>
                    <a:lnTo>
                      <a:pt x="0" y="0"/>
                    </a:lnTo>
                    <a:cubicBezTo>
                      <a:pt x="6716" y="4831"/>
                      <a:pt x="15586" y="4094"/>
                      <a:pt x="21600" y="82"/>
                    </a:cubicBezTo>
                    <a:lnTo>
                      <a:pt x="20600" y="11698"/>
                    </a:lnTo>
                    <a:lnTo>
                      <a:pt x="21173" y="21600"/>
                    </a:lnTo>
                    <a:cubicBezTo>
                      <a:pt x="21173" y="21600"/>
                      <a:pt x="509" y="21600"/>
                      <a:pt x="509" y="21600"/>
                    </a:cubicBezTo>
                    <a:close/>
                  </a:path>
                </a:pathLst>
              </a:custGeom>
              <a:solidFill>
                <a:srgbClr val="000000">
                  <a:lumMod val="75000"/>
                  <a:lumOff val="2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914377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ontserrat"/>
                </a:endParaRPr>
              </a:p>
            </p:txBody>
          </p:sp>
          <p:sp>
            <p:nvSpPr>
              <p:cNvPr id="143" name="Shape 16"/>
              <p:cNvSpPr/>
              <p:nvPr/>
            </p:nvSpPr>
            <p:spPr>
              <a:xfrm>
                <a:off x="5156382" y="4337758"/>
                <a:ext cx="1877647" cy="454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571" extrusionOk="0">
                    <a:moveTo>
                      <a:pt x="20493" y="19571"/>
                    </a:moveTo>
                    <a:cubicBezTo>
                      <a:pt x="14177" y="12287"/>
                      <a:pt x="7423" y="12287"/>
                      <a:pt x="1106" y="19571"/>
                    </a:cubicBezTo>
                    <a:cubicBezTo>
                      <a:pt x="738" y="15076"/>
                      <a:pt x="369" y="10582"/>
                      <a:pt x="0" y="6087"/>
                    </a:cubicBezTo>
                    <a:cubicBezTo>
                      <a:pt x="7037" y="-2029"/>
                      <a:pt x="14563" y="-2029"/>
                      <a:pt x="21600" y="6087"/>
                    </a:cubicBezTo>
                    <a:cubicBezTo>
                      <a:pt x="21231" y="10582"/>
                      <a:pt x="20862" y="15076"/>
                      <a:pt x="20493" y="19571"/>
                    </a:cubicBezTo>
                    <a:close/>
                  </a:path>
                </a:pathLst>
              </a:custGeom>
              <a:solidFill>
                <a:srgbClr val="96C83C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914377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ontserrat"/>
                </a:endParaRPr>
              </a:p>
            </p:txBody>
          </p:sp>
        </p:grpSp>
        <p:sp>
          <p:nvSpPr>
            <p:cNvPr id="145" name="TextBox 144"/>
            <p:cNvSpPr txBox="1"/>
            <p:nvPr/>
          </p:nvSpPr>
          <p:spPr>
            <a:xfrm>
              <a:off x="684856" y="1075905"/>
              <a:ext cx="168535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>
                <a:defRPr/>
              </a:pPr>
              <a:r>
                <a:rPr lang="en-US" sz="1100" b="1" spc="300">
                  <a:solidFill>
                    <a:prstClr val="white"/>
                  </a:solidFill>
                  <a:latin typeface="Montserrat" charset="0"/>
                  <a:ea typeface="Montserrat" charset="0"/>
                  <a:cs typeface="Montserrat" charset="0"/>
                </a:rPr>
                <a:t>SATU DATA KESEJAHTERAAN SOSIAL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028258" y="808198"/>
              <a:ext cx="982961" cy="35965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defTabSz="914377">
                <a:lnSpc>
                  <a:spcPts val="1800"/>
                </a:lnSpc>
                <a:defRPr/>
              </a:pPr>
              <a:r>
                <a:rPr lang="en-US" sz="2800" b="1" kern="0">
                  <a:solidFill>
                    <a:srgbClr val="FF0000"/>
                  </a:solidFill>
                  <a:latin typeface="Tw Cen MT" pitchFamily="34" charset="0"/>
                </a:rPr>
                <a:t>DTKS</a:t>
              </a:r>
              <a:endParaRPr lang="en-US" sz="28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58471" name="Picture 10" descr="Image result for questionnaire interview 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5076" y="183764"/>
            <a:ext cx="869672" cy="896027"/>
          </a:xfrm>
          <a:prstGeom prst="rect">
            <a:avLst/>
          </a:prstGeom>
        </p:spPr>
      </p:pic>
      <p:sp>
        <p:nvSpPr>
          <p:cNvPr id="63" name="Panah: Atas 242"/>
          <p:cNvSpPr/>
          <p:nvPr/>
        </p:nvSpPr>
        <p:spPr bwMode="auto">
          <a:xfrm>
            <a:off x="7032118" y="1222356"/>
            <a:ext cx="520257" cy="1307995"/>
          </a:xfrm>
          <a:prstGeom prst="up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Panah: Atas 204"/>
          <p:cNvSpPr/>
          <p:nvPr/>
        </p:nvSpPr>
        <p:spPr bwMode="auto">
          <a:xfrm rot="5400000">
            <a:off x="5320782" y="1518098"/>
            <a:ext cx="526831" cy="2551337"/>
          </a:xfrm>
          <a:prstGeom prst="up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Persegi Panjang 251"/>
          <p:cNvSpPr/>
          <p:nvPr/>
        </p:nvSpPr>
        <p:spPr bwMode="auto">
          <a:xfrm>
            <a:off x="6571464" y="3091378"/>
            <a:ext cx="1409937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 err="1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musdes</a:t>
            </a:r>
            <a:r>
              <a:rPr lang="en-US" sz="1600" dirty="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/</a:t>
            </a:r>
            <a:r>
              <a:rPr lang="en-US" sz="1600" dirty="0" err="1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muskel</a:t>
            </a:r>
            <a:endParaRPr lang="en-US" sz="1600" dirty="0">
              <a:solidFill>
                <a:srgbClr val="5B9BD5">
                  <a:lumMod val="75000"/>
                </a:srgb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8478" name="Picture 10" descr="People, Icon, Three, Circles, Simp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2145" y="1547484"/>
            <a:ext cx="696913" cy="487665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 bwMode="auto">
          <a:xfrm>
            <a:off x="4577283" y="2617394"/>
            <a:ext cx="2289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>
                <a:solidFill>
                  <a:srgbClr val="FFFF00"/>
                </a:solidFill>
                <a:latin typeface="Franklin Gothic Medium Cond" panose="020B0606030402020204" pitchFamily="34" charset="0"/>
              </a:rPr>
              <a:t>2. prelist data DTKS</a:t>
            </a:r>
            <a:endParaRPr lang="en-US">
              <a:solidFill>
                <a:srgbClr val="FFFF00"/>
              </a:solidFill>
              <a:latin typeface="Calibri"/>
            </a:endParaRPr>
          </a:p>
        </p:txBody>
      </p:sp>
      <p:grpSp>
        <p:nvGrpSpPr>
          <p:cNvPr id="58482" name="Group 72"/>
          <p:cNvGrpSpPr>
            <a:grpSpLocks/>
          </p:cNvGrpSpPr>
          <p:nvPr/>
        </p:nvGrpSpPr>
        <p:grpSpPr bwMode="auto">
          <a:xfrm>
            <a:off x="3593908" y="59143"/>
            <a:ext cx="2721149" cy="1157364"/>
            <a:chOff x="6550760" y="50085"/>
            <a:chExt cx="1828840" cy="902974"/>
          </a:xfrm>
        </p:grpSpPr>
        <p:pic>
          <p:nvPicPr>
            <p:cNvPr id="58501" name="Picture 6" descr="Image result for housing ic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07531" y="50904"/>
              <a:ext cx="1172069" cy="902155"/>
            </a:xfrm>
            <a:prstGeom prst="rect">
              <a:avLst/>
            </a:prstGeom>
          </p:spPr>
        </p:pic>
        <p:pic>
          <p:nvPicPr>
            <p:cNvPr id="58502" name="Picture 6" descr="Image result for housing ic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50760" y="50085"/>
              <a:ext cx="1172069" cy="902155"/>
            </a:xfrm>
            <a:prstGeom prst="rect">
              <a:avLst/>
            </a:prstGeom>
          </p:spPr>
        </p:pic>
      </p:grpSp>
      <p:sp>
        <p:nvSpPr>
          <p:cNvPr id="75" name="Rectangle 74"/>
          <p:cNvSpPr/>
          <p:nvPr/>
        </p:nvSpPr>
        <p:spPr bwMode="auto">
          <a:xfrm>
            <a:off x="4352365" y="1675313"/>
            <a:ext cx="241579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verivali berbasis </a:t>
            </a:r>
          </a:p>
          <a:p>
            <a:pPr algn="ctr" defTabSz="914377">
              <a:defRPr/>
            </a:pPr>
            <a:r>
              <a:rPr lang="en-US" sz="160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komunitas dgn pendaftaran </a:t>
            </a:r>
          </a:p>
          <a:p>
            <a:pPr algn="ctr" defTabSz="914377">
              <a:defRPr/>
            </a:pPr>
            <a:r>
              <a:rPr lang="en-US" sz="160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aktif masyarakat (SIKS-Droid)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7840498" y="1990287"/>
            <a:ext cx="166109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SLRT/Kantor Desa</a:t>
            </a:r>
          </a:p>
          <a:p>
            <a:pPr algn="ctr" defTabSz="914377">
              <a:defRPr/>
            </a:pPr>
            <a:r>
              <a:rPr lang="en-US" sz="160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/Kelurahan/Dinsos</a:t>
            </a:r>
          </a:p>
        </p:txBody>
      </p:sp>
      <p:sp>
        <p:nvSpPr>
          <p:cNvPr id="79" name="Rectangle: Diagonal Corners Rounded 335"/>
          <p:cNvSpPr/>
          <p:nvPr/>
        </p:nvSpPr>
        <p:spPr bwMode="auto">
          <a:xfrm>
            <a:off x="3531811" y="130103"/>
            <a:ext cx="6086476" cy="4297816"/>
          </a:xfrm>
          <a:prstGeom prst="round2DiagRect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srgbClr val="ED7D31"/>
              </a:solidFill>
              <a:latin typeface="Calibri" panose="020F0502020204030204"/>
            </a:endParaRPr>
          </a:p>
        </p:txBody>
      </p:sp>
      <p:sp>
        <p:nvSpPr>
          <p:cNvPr id="90" name="Panah: Bengkok-Atas 244"/>
          <p:cNvSpPr/>
          <p:nvPr/>
        </p:nvSpPr>
        <p:spPr bwMode="auto">
          <a:xfrm rot="10800000">
            <a:off x="3625701" y="1227866"/>
            <a:ext cx="3216729" cy="1228199"/>
          </a:xfrm>
          <a:prstGeom prst="bentUpArrow">
            <a:avLst>
              <a:gd name="adj1" fmla="val 23294"/>
              <a:gd name="adj2" fmla="val 25000"/>
              <a:gd name="adj3" fmla="val 25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4148519" y="1168372"/>
            <a:ext cx="2282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>
                <a:solidFill>
                  <a:srgbClr val="FFFF00"/>
                </a:solidFill>
                <a:latin typeface="Franklin Gothic Medium Cond" panose="020B0606030402020204" pitchFamily="34" charset="0"/>
              </a:rPr>
              <a:t>5. pengesahan kab/kota</a:t>
            </a:r>
            <a:endParaRPr lang="en-US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58493" name="Picture 4" descr="Image result for kantor desa icon transpare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7993" y="2444482"/>
            <a:ext cx="597755" cy="615869"/>
          </a:xfrm>
          <a:prstGeom prst="rect">
            <a:avLst/>
          </a:prstGeom>
        </p:spPr>
      </p:pic>
      <p:sp>
        <p:nvSpPr>
          <p:cNvPr id="85" name="Snip Diagonal Corner Rectangle 84"/>
          <p:cNvSpPr/>
          <p:nvPr/>
        </p:nvSpPr>
        <p:spPr bwMode="auto">
          <a:xfrm>
            <a:off x="3566289" y="4004275"/>
            <a:ext cx="2138584" cy="304800"/>
          </a:xfrm>
          <a:prstGeom prst="snip2Diag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1467" b="1" dirty="0" err="1">
                <a:solidFill>
                  <a:srgbClr val="B74919">
                    <a:lumMod val="75000"/>
                  </a:srgbClr>
                </a:solidFill>
                <a:latin typeface="Calibri" panose="020F0502020204030204"/>
              </a:rPr>
              <a:t>Pemda</a:t>
            </a:r>
            <a:r>
              <a:rPr lang="en-US" sz="1467" b="1" dirty="0">
                <a:solidFill>
                  <a:srgbClr val="B74919">
                    <a:lumMod val="75000"/>
                  </a:srgbClr>
                </a:solidFill>
                <a:latin typeface="Calibri" panose="020F0502020204030204"/>
              </a:rPr>
              <a:t> prop/</a:t>
            </a:r>
            <a:r>
              <a:rPr lang="en-US" sz="1467" b="1" dirty="0" err="1">
                <a:solidFill>
                  <a:srgbClr val="B74919">
                    <a:lumMod val="75000"/>
                  </a:srgbClr>
                </a:solidFill>
                <a:latin typeface="Calibri" panose="020F0502020204030204"/>
              </a:rPr>
              <a:t>kab</a:t>
            </a:r>
            <a:r>
              <a:rPr lang="en-US" sz="1467" b="1" dirty="0">
                <a:solidFill>
                  <a:srgbClr val="B74919">
                    <a:lumMod val="75000"/>
                  </a:srgbClr>
                </a:solidFill>
                <a:latin typeface="Calibri" panose="020F0502020204030204"/>
              </a:rPr>
              <a:t>/</a:t>
            </a:r>
            <a:r>
              <a:rPr lang="en-US" sz="1467" b="1" dirty="0" err="1">
                <a:solidFill>
                  <a:srgbClr val="B74919">
                    <a:lumMod val="75000"/>
                  </a:srgbClr>
                </a:solidFill>
                <a:latin typeface="Calibri" panose="020F0502020204030204"/>
              </a:rPr>
              <a:t>kota</a:t>
            </a:r>
            <a:endParaRPr lang="en-US" sz="1467" b="1" dirty="0">
              <a:solidFill>
                <a:srgbClr val="B74919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86" name="Snip Diagonal Corner Rectangle 85"/>
          <p:cNvSpPr/>
          <p:nvPr/>
        </p:nvSpPr>
        <p:spPr bwMode="auto">
          <a:xfrm>
            <a:off x="5752438" y="4004275"/>
            <a:ext cx="1199441" cy="304800"/>
          </a:xfrm>
          <a:prstGeom prst="snip2Diag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1467" b="1" dirty="0" err="1">
                <a:solidFill>
                  <a:srgbClr val="B74919">
                    <a:lumMod val="75000"/>
                  </a:srgbClr>
                </a:solidFill>
                <a:latin typeface="Calibri" panose="020F0502020204030204"/>
              </a:rPr>
              <a:t>Kecamatan</a:t>
            </a:r>
            <a:endParaRPr lang="en-US" sz="1467" b="1" dirty="0">
              <a:solidFill>
                <a:srgbClr val="B74919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88" name="Snip Diagonal Corner Rectangle 87"/>
          <p:cNvSpPr/>
          <p:nvPr/>
        </p:nvSpPr>
        <p:spPr bwMode="auto">
          <a:xfrm>
            <a:off x="6993474" y="4004275"/>
            <a:ext cx="2296041" cy="304800"/>
          </a:xfrm>
          <a:prstGeom prst="snip2Diag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1467" b="1" dirty="0" err="1">
                <a:solidFill>
                  <a:srgbClr val="B74919">
                    <a:lumMod val="75000"/>
                  </a:srgbClr>
                </a:solidFill>
                <a:latin typeface="Calibri" panose="020F0502020204030204"/>
              </a:rPr>
              <a:t>Desa</a:t>
            </a:r>
            <a:r>
              <a:rPr lang="en-US" sz="1467" b="1" dirty="0">
                <a:solidFill>
                  <a:srgbClr val="B74919">
                    <a:lumMod val="75000"/>
                  </a:srgbClr>
                </a:solidFill>
                <a:latin typeface="Calibri" panose="020F0502020204030204"/>
              </a:rPr>
              <a:t>/</a:t>
            </a:r>
            <a:r>
              <a:rPr lang="en-US" sz="1467" b="1" dirty="0" err="1">
                <a:solidFill>
                  <a:srgbClr val="B74919">
                    <a:lumMod val="75000"/>
                  </a:srgbClr>
                </a:solidFill>
                <a:latin typeface="Calibri" panose="020F0502020204030204"/>
              </a:rPr>
              <a:t>Kelurahan</a:t>
            </a:r>
            <a:r>
              <a:rPr lang="en-US" sz="1467" b="1" dirty="0">
                <a:solidFill>
                  <a:srgbClr val="B74919">
                    <a:lumMod val="75000"/>
                  </a:srgbClr>
                </a:solidFill>
                <a:latin typeface="Calibri" panose="020F0502020204030204"/>
              </a:rPr>
              <a:t>/RW/RT</a:t>
            </a:r>
          </a:p>
        </p:txBody>
      </p:sp>
      <p:sp>
        <p:nvSpPr>
          <p:cNvPr id="122" name="Panah: Atas 242"/>
          <p:cNvSpPr/>
          <p:nvPr/>
        </p:nvSpPr>
        <p:spPr>
          <a:xfrm>
            <a:off x="4174228" y="3056636"/>
            <a:ext cx="583293" cy="854925"/>
          </a:xfrm>
          <a:prstGeom prst="up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Persegi Panjang 251"/>
          <p:cNvSpPr/>
          <p:nvPr/>
        </p:nvSpPr>
        <p:spPr>
          <a:xfrm>
            <a:off x="3529536" y="2963180"/>
            <a:ext cx="854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Walidata</a:t>
            </a:r>
          </a:p>
        </p:txBody>
      </p:sp>
      <p:sp>
        <p:nvSpPr>
          <p:cNvPr id="124" name="Panah: Atas 242"/>
          <p:cNvSpPr/>
          <p:nvPr/>
        </p:nvSpPr>
        <p:spPr>
          <a:xfrm rot="10800000">
            <a:off x="3650532" y="3285427"/>
            <a:ext cx="583293" cy="660339"/>
          </a:xfrm>
          <a:prstGeom prst="up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83A0AA-B780-4DB0-9BD2-D5C087CA0B23}"/>
              </a:ext>
            </a:extLst>
          </p:cNvPr>
          <p:cNvSpPr/>
          <p:nvPr/>
        </p:nvSpPr>
        <p:spPr>
          <a:xfrm rot="5400000">
            <a:off x="6912566" y="1789208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>
                <a:solidFill>
                  <a:srgbClr val="FFFF00"/>
                </a:solidFill>
                <a:latin typeface="Franklin Gothic Medium Cond" panose="020B0606030402020204" pitchFamily="34" charset="0"/>
              </a:rPr>
              <a:t>4. visit</a:t>
            </a:r>
            <a:endParaRPr lang="en-US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63135B2-6007-488D-8DC6-42A71802B35E}"/>
              </a:ext>
            </a:extLst>
          </p:cNvPr>
          <p:cNvSpPr/>
          <p:nvPr/>
        </p:nvSpPr>
        <p:spPr bwMode="auto">
          <a:xfrm>
            <a:off x="4297224" y="3357205"/>
            <a:ext cx="337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>
                <a:solidFill>
                  <a:srgbClr val="FFFF00"/>
                </a:solidFill>
                <a:latin typeface="Franklin Gothic Medium Cond" panose="020B0606030402020204" pitchFamily="34" charset="0"/>
              </a:rPr>
              <a:t>1</a:t>
            </a:r>
            <a:endParaRPr lang="en-US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8A49CD6-E059-4E20-98B9-035E9053F0C3}"/>
              </a:ext>
            </a:extLst>
          </p:cNvPr>
          <p:cNvSpPr/>
          <p:nvPr/>
        </p:nvSpPr>
        <p:spPr bwMode="auto">
          <a:xfrm>
            <a:off x="3773353" y="3379281"/>
            <a:ext cx="337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>
                <a:solidFill>
                  <a:srgbClr val="FFFF00"/>
                </a:solidFill>
                <a:latin typeface="Franklin Gothic Medium Cond" panose="020B0606030402020204" pitchFamily="34" charset="0"/>
              </a:rPr>
              <a:t>6</a:t>
            </a:r>
            <a:endParaRPr lang="en-US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1026" name="Picture 2" descr="Image result for logo siksng">
            <a:extLst>
              <a:ext uri="{FF2B5EF4-FFF2-40B4-BE49-F238E27FC236}">
                <a16:creationId xmlns:a16="http://schemas.microsoft.com/office/drawing/2014/main" id="{B91DBC67-2617-4E97-AD9D-3497F1BB5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" t="17617" r="1863" b="16008"/>
          <a:stretch/>
        </p:blipFill>
        <p:spPr bwMode="auto">
          <a:xfrm>
            <a:off x="5638124" y="4472010"/>
            <a:ext cx="1884968" cy="583239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android to android transfer">
            <a:extLst>
              <a:ext uri="{FF2B5EF4-FFF2-40B4-BE49-F238E27FC236}">
                <a16:creationId xmlns:a16="http://schemas.microsoft.com/office/drawing/2014/main" id="{7E3AFBEA-5BD0-4052-AAD9-6F2AA00E3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97"/>
          <a:stretch/>
        </p:blipFill>
        <p:spPr bwMode="auto">
          <a:xfrm>
            <a:off x="7011974" y="256901"/>
            <a:ext cx="489332" cy="89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45BE66-810C-4171-A694-C3D1F4155E4C}"/>
              </a:ext>
            </a:extLst>
          </p:cNvPr>
          <p:cNvSpPr/>
          <p:nvPr/>
        </p:nvSpPr>
        <p:spPr>
          <a:xfrm>
            <a:off x="4621569" y="3155229"/>
            <a:ext cx="120020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ambil data</a:t>
            </a:r>
          </a:p>
          <a:p>
            <a:pPr algn="ctr" defTabSz="914377">
              <a:defRPr/>
            </a:pPr>
            <a:r>
              <a:rPr lang="en-US" sz="160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target verivali</a:t>
            </a:r>
          </a:p>
          <a:p>
            <a:pPr algn="ctr" defTabSz="914377">
              <a:defRPr/>
            </a:pPr>
            <a:r>
              <a:rPr lang="en-US" sz="160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oleh Dinsos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33497-1165-4704-8070-2EA1DA3A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84197" y="6424980"/>
            <a:ext cx="4510177" cy="365125"/>
          </a:xfrm>
        </p:spPr>
        <p:txBody>
          <a:bodyPr/>
          <a:lstStyle/>
          <a:p>
            <a:pPr defTabSz="914377">
              <a:defRPr/>
            </a:pPr>
            <a:r>
              <a:rPr lang="nn-NO" dirty="0">
                <a:latin typeface="Calibri" panose="020F0502020204030204"/>
              </a:rPr>
              <a:t>Pusat Data dan Informasi Kesejahteraan Sosial</a:t>
            </a:r>
            <a:endParaRPr lang="en-GB" dirty="0"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C85F1C-451F-40D5-8DD9-081E36751DA7}"/>
              </a:ext>
            </a:extLst>
          </p:cNvPr>
          <p:cNvGrpSpPr/>
          <p:nvPr/>
        </p:nvGrpSpPr>
        <p:grpSpPr>
          <a:xfrm>
            <a:off x="10314355" y="2986726"/>
            <a:ext cx="1770061" cy="3491636"/>
            <a:chOff x="10314354" y="2986725"/>
            <a:chExt cx="1770061" cy="349163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A9D77F-3423-48BD-B469-25AF247B3751}"/>
                </a:ext>
              </a:extLst>
            </p:cNvPr>
            <p:cNvSpPr/>
            <p:nvPr/>
          </p:nvSpPr>
          <p:spPr>
            <a:xfrm>
              <a:off x="10314354" y="2986725"/>
              <a:ext cx="1770061" cy="34916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ID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856C4A-0375-4D42-B490-15BF9628DB6B}"/>
                </a:ext>
              </a:extLst>
            </p:cNvPr>
            <p:cNvSpPr txBox="1"/>
            <p:nvPr/>
          </p:nvSpPr>
          <p:spPr>
            <a:xfrm flipH="1">
              <a:off x="10475951" y="3147845"/>
              <a:ext cx="1455510" cy="40011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2000">
                  <a:solidFill>
                    <a:prstClr val="white"/>
                  </a:solidFill>
                  <a:latin typeface="Calibri" panose="020F0502020204030204"/>
                </a:rPr>
                <a:t>DATA ADM</a:t>
              </a:r>
              <a:endParaRPr lang="en-ID" sz="20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AF9AC3-FAA6-4838-A530-CB1EB5EB6FAE}"/>
                </a:ext>
              </a:extLst>
            </p:cNvPr>
            <p:cNvSpPr/>
            <p:nvPr/>
          </p:nvSpPr>
          <p:spPr>
            <a:xfrm>
              <a:off x="10460770" y="3769391"/>
              <a:ext cx="1487792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>
                  <a:solidFill>
                    <a:prstClr val="white"/>
                  </a:solidFill>
                  <a:latin typeface="Calibri" panose="020F0502020204030204"/>
                </a:rPr>
                <a:t>Dj Dukcapil</a:t>
              </a:r>
              <a:endParaRPr lang="en-ID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5B1D2E3-8B40-4FA2-9C8C-378A80E6BFEE}"/>
                </a:ext>
              </a:extLst>
            </p:cNvPr>
            <p:cNvSpPr/>
            <p:nvPr/>
          </p:nvSpPr>
          <p:spPr>
            <a:xfrm>
              <a:off x="10460770" y="4655137"/>
              <a:ext cx="1487792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600" dirty="0" err="1">
                  <a:solidFill>
                    <a:prstClr val="white"/>
                  </a:solidFill>
                  <a:latin typeface="Calibri" panose="020F0502020204030204"/>
                </a:rPr>
                <a:t>Kemendikbud</a:t>
              </a:r>
              <a:endParaRPr lang="en-ID" sz="16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EBD9115-64FD-4F1A-A43E-6801E916CA88}"/>
                </a:ext>
              </a:extLst>
            </p:cNvPr>
            <p:cNvSpPr/>
            <p:nvPr/>
          </p:nvSpPr>
          <p:spPr>
            <a:xfrm>
              <a:off x="10468556" y="4212264"/>
              <a:ext cx="1487792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>
                  <a:solidFill>
                    <a:prstClr val="white"/>
                  </a:solidFill>
                  <a:latin typeface="Calibri" panose="020F0502020204030204"/>
                </a:rPr>
                <a:t>Dj Pajak</a:t>
              </a:r>
              <a:endParaRPr lang="en-ID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FC8EC81-D140-4A0E-80E3-5EDFEA480922}"/>
                </a:ext>
              </a:extLst>
            </p:cNvPr>
            <p:cNvSpPr/>
            <p:nvPr/>
          </p:nvSpPr>
          <p:spPr>
            <a:xfrm>
              <a:off x="10460770" y="5540883"/>
              <a:ext cx="1487792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>
                  <a:solidFill>
                    <a:prstClr val="white"/>
                  </a:solidFill>
                  <a:latin typeface="Calibri" panose="020F0502020204030204"/>
                </a:rPr>
                <a:t>BPJS-Kes</a:t>
              </a:r>
              <a:endParaRPr lang="en-ID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587FC37-7D91-4E8A-8039-7B84A29882DC}"/>
                </a:ext>
              </a:extLst>
            </p:cNvPr>
            <p:cNvSpPr/>
            <p:nvPr/>
          </p:nvSpPr>
          <p:spPr>
            <a:xfrm>
              <a:off x="10460770" y="5983754"/>
              <a:ext cx="1487792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>
                  <a:solidFill>
                    <a:prstClr val="white"/>
                  </a:solidFill>
                  <a:latin typeface="Calibri" panose="020F0502020204030204"/>
                </a:rPr>
                <a:t>BPJS-TK</a:t>
              </a:r>
              <a:endParaRPr lang="en-ID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94FD48D-897E-49C5-ABC6-18455EC48ADA}"/>
                </a:ext>
              </a:extLst>
            </p:cNvPr>
            <p:cNvSpPr/>
            <p:nvPr/>
          </p:nvSpPr>
          <p:spPr>
            <a:xfrm>
              <a:off x="10471046" y="5098010"/>
              <a:ext cx="1487792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>
                  <a:solidFill>
                    <a:prstClr val="white"/>
                  </a:solidFill>
                  <a:latin typeface="Calibri" panose="020F0502020204030204"/>
                </a:rPr>
                <a:t>BKN</a:t>
              </a:r>
              <a:endParaRPr lang="en-ID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9" name="Arrow: Left-Right 343">
            <a:extLst>
              <a:ext uri="{FF2B5EF4-FFF2-40B4-BE49-F238E27FC236}">
                <a16:creationId xmlns:a16="http://schemas.microsoft.com/office/drawing/2014/main" id="{1F5D121B-CFCB-471E-9404-214C4F0E45C8}"/>
              </a:ext>
            </a:extLst>
          </p:cNvPr>
          <p:cNvSpPr/>
          <p:nvPr/>
        </p:nvSpPr>
        <p:spPr>
          <a:xfrm>
            <a:off x="8959057" y="4928169"/>
            <a:ext cx="1661497" cy="1096604"/>
          </a:xfrm>
          <a:prstGeom prst="leftRightArrow">
            <a:avLst>
              <a:gd name="adj1" fmla="val 43647"/>
              <a:gd name="adj2" fmla="val 365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r>
              <a:rPr lang="en-US" sz="1600">
                <a:solidFill>
                  <a:srgbClr val="FFFF00"/>
                </a:solidFill>
                <a:latin typeface="Calibri" panose="020F0502020204030204"/>
              </a:rPr>
              <a:t>7. Data Exchange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E4B80D-B426-4EA0-851C-31DBB72EAC3B}"/>
              </a:ext>
            </a:extLst>
          </p:cNvPr>
          <p:cNvGrpSpPr/>
          <p:nvPr/>
        </p:nvGrpSpPr>
        <p:grpSpPr>
          <a:xfrm>
            <a:off x="2697491" y="4973771"/>
            <a:ext cx="1458319" cy="1005391"/>
            <a:chOff x="2902347" y="4946365"/>
            <a:chExt cx="1342939" cy="842983"/>
          </a:xfrm>
        </p:grpSpPr>
        <p:sp>
          <p:nvSpPr>
            <p:cNvPr id="14" name="Arrow: Left 13">
              <a:extLst>
                <a:ext uri="{FF2B5EF4-FFF2-40B4-BE49-F238E27FC236}">
                  <a16:creationId xmlns:a16="http://schemas.microsoft.com/office/drawing/2014/main" id="{894BF3A3-9778-43C6-9AA1-26308BD78AB2}"/>
                </a:ext>
              </a:extLst>
            </p:cNvPr>
            <p:cNvSpPr/>
            <p:nvPr/>
          </p:nvSpPr>
          <p:spPr>
            <a:xfrm>
              <a:off x="2937016" y="4946365"/>
              <a:ext cx="1168032" cy="842983"/>
            </a:xfrm>
            <a:prstGeom prst="leftArrow">
              <a:avLst>
                <a:gd name="adj1" fmla="val 50000"/>
                <a:gd name="adj2" fmla="val 37873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en-ID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A4C3648-DD16-4A3C-AA26-460FB284BF27}"/>
                </a:ext>
              </a:extLst>
            </p:cNvPr>
            <p:cNvSpPr/>
            <p:nvPr/>
          </p:nvSpPr>
          <p:spPr bwMode="auto">
            <a:xfrm>
              <a:off x="2902347" y="5141711"/>
              <a:ext cx="1342939" cy="490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defRPr/>
              </a:pPr>
              <a:r>
                <a:rPr lang="en-US" sz="1600">
                  <a:solidFill>
                    <a:srgbClr val="FFFF00"/>
                  </a:solidFill>
                  <a:latin typeface="Calibri"/>
                </a:rPr>
                <a:t>9. SK Mensos DTKS</a:t>
              </a:r>
            </a:p>
          </p:txBody>
        </p:sp>
      </p:grpSp>
      <p:sp>
        <p:nvSpPr>
          <p:cNvPr id="95" name="Persegi Panjang 251">
            <a:extLst>
              <a:ext uri="{FF2B5EF4-FFF2-40B4-BE49-F238E27FC236}">
                <a16:creationId xmlns:a16="http://schemas.microsoft.com/office/drawing/2014/main" id="{5EA3D1B5-56AA-4CD6-B0E8-BEB1923FFF84}"/>
              </a:ext>
            </a:extLst>
          </p:cNvPr>
          <p:cNvSpPr/>
          <p:nvPr/>
        </p:nvSpPr>
        <p:spPr bwMode="auto">
          <a:xfrm>
            <a:off x="7486972" y="372195"/>
            <a:ext cx="182255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160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kunjungan ruta</a:t>
            </a:r>
          </a:p>
          <a:p>
            <a:pPr defTabSz="914377">
              <a:defRPr/>
            </a:pPr>
            <a:r>
              <a:rPr lang="en-US" sz="160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(PSKS/petugas Desa</a:t>
            </a:r>
            <a:r>
              <a:rPr lang="en-US" sz="140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)</a:t>
            </a:r>
          </a:p>
        </p:txBody>
      </p:sp>
      <p:pic>
        <p:nvPicPr>
          <p:cNvPr id="96" name="Picture 4" descr="Image result for discussion table icon">
            <a:extLst>
              <a:ext uri="{FF2B5EF4-FFF2-40B4-BE49-F238E27FC236}">
                <a16:creationId xmlns:a16="http://schemas.microsoft.com/office/drawing/2014/main" id="{F9789362-B866-4D3A-9ECB-4A2EF29E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 t="20572" b="23312"/>
          <a:stretch>
            <a:fillRect/>
          </a:stretch>
        </p:blipFill>
        <p:spPr bwMode="auto">
          <a:xfrm>
            <a:off x="6847755" y="2611857"/>
            <a:ext cx="869672" cy="515235"/>
          </a:xfrm>
          <a:prstGeom prst="rect">
            <a:avLst/>
          </a:prstGeom>
        </p:spPr>
      </p:pic>
      <p:sp>
        <p:nvSpPr>
          <p:cNvPr id="18" name="Arrow: Left 17">
            <a:extLst>
              <a:ext uri="{FF2B5EF4-FFF2-40B4-BE49-F238E27FC236}">
                <a16:creationId xmlns:a16="http://schemas.microsoft.com/office/drawing/2014/main" id="{D9FEABC7-5725-448D-A24D-685964466E6C}"/>
              </a:ext>
            </a:extLst>
          </p:cNvPr>
          <p:cNvSpPr/>
          <p:nvPr/>
        </p:nvSpPr>
        <p:spPr>
          <a:xfrm>
            <a:off x="7784911" y="2550065"/>
            <a:ext cx="1608500" cy="503624"/>
          </a:xfrm>
          <a:prstGeom prst="lef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1600" dirty="0">
                <a:solidFill>
                  <a:srgbClr val="FFFF00"/>
                </a:solidFill>
                <a:latin typeface="Calibri" panose="020F0502020204030204"/>
              </a:rPr>
              <a:t>3. daftar </a:t>
            </a:r>
            <a:r>
              <a:rPr lang="en-US" sz="1600" dirty="0" err="1">
                <a:solidFill>
                  <a:srgbClr val="FFFF00"/>
                </a:solidFill>
                <a:latin typeface="Calibri" panose="020F0502020204030204"/>
              </a:rPr>
              <a:t>aktif</a:t>
            </a:r>
            <a:endParaRPr lang="en-ID" sz="1600" dirty="0">
              <a:solidFill>
                <a:srgbClr val="FFFF00"/>
              </a:solidFill>
              <a:latin typeface="Calibri" panose="020F0502020204030204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FAADAED-EAC0-4CA1-B667-AE6886C4B06E}"/>
              </a:ext>
            </a:extLst>
          </p:cNvPr>
          <p:cNvCxnSpPr>
            <a:cxnSpLocks/>
          </p:cNvCxnSpPr>
          <p:nvPr/>
        </p:nvCxnSpPr>
        <p:spPr>
          <a:xfrm flipH="1">
            <a:off x="3534768" y="6052385"/>
            <a:ext cx="6078835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C56C716-D3E5-4AC7-84AF-884BB1F4B417}"/>
              </a:ext>
            </a:extLst>
          </p:cNvPr>
          <p:cNvSpPr txBox="1"/>
          <p:nvPr/>
        </p:nvSpPr>
        <p:spPr>
          <a:xfrm>
            <a:off x="3686110" y="5038755"/>
            <a:ext cx="576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>
                <a:solidFill>
                  <a:srgbClr val="B74919">
                    <a:lumMod val="50000"/>
                  </a:srgbClr>
                </a:solidFill>
                <a:latin typeface="Calibri" panose="020F0502020204030204"/>
              </a:rPr>
              <a:t>Badan Data &amp; Informasi Kesos (Walidata Kemensos)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970128-FBA2-45BA-BAA1-3D8D0F1E1008}"/>
              </a:ext>
            </a:extLst>
          </p:cNvPr>
          <p:cNvSpPr/>
          <p:nvPr/>
        </p:nvSpPr>
        <p:spPr>
          <a:xfrm>
            <a:off x="4833459" y="5448438"/>
            <a:ext cx="3429148" cy="4550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FF00"/>
                </a:solidFill>
                <a:latin typeface="Calibri" panose="020F0502020204030204"/>
              </a:rPr>
              <a:t>8. Perangkingan Ruta baru/update dgn Model PMT &amp; AI</a:t>
            </a:r>
          </a:p>
        </p:txBody>
      </p:sp>
      <p:sp>
        <p:nvSpPr>
          <p:cNvPr id="70" name="Rectangle: Diagonal Corners Rounded 69">
            <a:extLst>
              <a:ext uri="{FF2B5EF4-FFF2-40B4-BE49-F238E27FC236}">
                <a16:creationId xmlns:a16="http://schemas.microsoft.com/office/drawing/2014/main" id="{EB2C4AB6-3980-4F3F-9755-4B601BC0573B}"/>
              </a:ext>
            </a:extLst>
          </p:cNvPr>
          <p:cNvSpPr/>
          <p:nvPr/>
        </p:nvSpPr>
        <p:spPr>
          <a:xfrm>
            <a:off x="1955035" y="6202914"/>
            <a:ext cx="4189320" cy="478295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3034" indent="-173034" defTabSz="91437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467" dirty="0" err="1">
                <a:solidFill>
                  <a:prstClr val="black"/>
                </a:solidFill>
                <a:latin typeface="Calibri"/>
              </a:rPr>
              <a:t>Setiap</a:t>
            </a:r>
            <a:r>
              <a:rPr lang="en-US" sz="1467" dirty="0">
                <a:solidFill>
                  <a:prstClr val="black"/>
                </a:solidFill>
                <a:latin typeface="Calibri"/>
              </a:rPr>
              <a:t> Jan </a:t>
            </a:r>
            <a:r>
              <a:rPr lang="en-US" sz="1467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en-US" sz="1467" dirty="0">
                <a:solidFill>
                  <a:prstClr val="black"/>
                </a:solidFill>
                <a:latin typeface="Calibri"/>
              </a:rPr>
              <a:t> SK DTKS </a:t>
            </a:r>
            <a:r>
              <a:rPr lang="en-US" sz="1467" dirty="0" err="1">
                <a:solidFill>
                  <a:prstClr val="black"/>
                </a:solidFill>
                <a:latin typeface="Calibri"/>
              </a:rPr>
              <a:t>Tahunan</a:t>
            </a:r>
            <a:endParaRPr lang="en-US" sz="1467" dirty="0">
              <a:solidFill>
                <a:prstClr val="black"/>
              </a:solidFill>
              <a:latin typeface="Calibri"/>
            </a:endParaRPr>
          </a:p>
          <a:p>
            <a:pPr marL="173034" indent="-173034" defTabSz="91437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467" dirty="0" err="1">
                <a:solidFill>
                  <a:prstClr val="black"/>
                </a:solidFill>
                <a:latin typeface="Calibri"/>
              </a:rPr>
              <a:t>Setiap</a:t>
            </a:r>
            <a:r>
              <a:rPr lang="en-US" sz="14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67" dirty="0" err="1">
                <a:solidFill>
                  <a:prstClr val="black"/>
                </a:solidFill>
                <a:latin typeface="Calibri"/>
              </a:rPr>
              <a:t>Juli</a:t>
            </a:r>
            <a:r>
              <a:rPr lang="en-US" sz="14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67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SK </a:t>
            </a:r>
            <a:r>
              <a:rPr lang="en-US" sz="1467" dirty="0" err="1">
                <a:solidFill>
                  <a:prstClr val="black"/>
                </a:solidFill>
                <a:latin typeface="Calibri"/>
              </a:rPr>
              <a:t>perubahan</a:t>
            </a:r>
            <a:r>
              <a:rPr lang="en-US" sz="1467" dirty="0">
                <a:solidFill>
                  <a:prstClr val="black"/>
                </a:solidFill>
                <a:latin typeface="Calibri"/>
              </a:rPr>
              <a:t> DTKS </a:t>
            </a:r>
            <a:r>
              <a:rPr lang="en-US" sz="1467" dirty="0" err="1">
                <a:solidFill>
                  <a:prstClr val="black"/>
                </a:solidFill>
                <a:latin typeface="Calibri"/>
              </a:rPr>
              <a:t>thn</a:t>
            </a:r>
            <a:r>
              <a:rPr lang="en-US" sz="14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67" dirty="0" err="1">
                <a:solidFill>
                  <a:prstClr val="black"/>
                </a:solidFill>
                <a:latin typeface="Calibri"/>
              </a:rPr>
              <a:t>berjalan</a:t>
            </a:r>
            <a:endParaRPr lang="en-US" sz="14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Panah: Atas 242"/>
          <p:cNvSpPr/>
          <p:nvPr/>
        </p:nvSpPr>
        <p:spPr bwMode="auto">
          <a:xfrm>
            <a:off x="7088397" y="3424549"/>
            <a:ext cx="520257" cy="213799"/>
          </a:xfrm>
          <a:prstGeom prst="up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Persegi Panjang 251"/>
          <p:cNvSpPr/>
          <p:nvPr/>
        </p:nvSpPr>
        <p:spPr bwMode="auto">
          <a:xfrm>
            <a:off x="6839362" y="3584726"/>
            <a:ext cx="1061509" cy="33855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Usulan</a:t>
            </a:r>
            <a:r>
              <a:rPr lang="en-US" sz="1600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PKH</a:t>
            </a:r>
          </a:p>
        </p:txBody>
      </p:sp>
    </p:spTree>
    <p:extLst>
      <p:ext uri="{BB962C8B-B14F-4D97-AF65-F5344CB8AC3E}">
        <p14:creationId xmlns:p14="http://schemas.microsoft.com/office/powerpoint/2010/main" val="12095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B6B19-82D5-4C19-8D0B-8B57B9C9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DF0C9-ECDF-4953-AF00-395BC7AE5524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8E0D54-C6B7-4658-A153-15819F5AEFCA}"/>
              </a:ext>
            </a:extLst>
          </p:cNvPr>
          <p:cNvSpPr/>
          <p:nvPr/>
        </p:nvSpPr>
        <p:spPr>
          <a:xfrm>
            <a:off x="4094480" y="243840"/>
            <a:ext cx="3586480" cy="58724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2E34F-BD9D-43C8-8876-1696035E8C63}"/>
              </a:ext>
            </a:extLst>
          </p:cNvPr>
          <p:cNvSpPr txBox="1"/>
          <p:nvPr/>
        </p:nvSpPr>
        <p:spPr>
          <a:xfrm>
            <a:off x="5461831" y="1478093"/>
            <a:ext cx="2296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0"/>
                <a:ea typeface="+mn-ea"/>
                <a:cs typeface="Aharoni" panose="02010803020104030203" pitchFamily="2" charset="-79"/>
              </a:rPr>
              <a:t>BANTUAN SOSIAL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Bold" panose="020B0804020202020204" pitchFamily="34" charset="0"/>
                <a:ea typeface="+mn-ea"/>
                <a:cs typeface="Aharoni" panose="02010803020104030203" pitchFamily="2" charset="-79"/>
              </a:rPr>
              <a:t>PENANGANAN DAMPAK COVID-19</a:t>
            </a: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Next LT Pro Bold" panose="020B0804020202020204" pitchFamily="34" charset="0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259DCDA-285A-42C8-AF81-42CAC9195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20593" r="10147" b="17778"/>
          <a:stretch/>
        </p:blipFill>
        <p:spPr>
          <a:xfrm>
            <a:off x="3534086" y="1171973"/>
            <a:ext cx="2423849" cy="1957906"/>
          </a:xfrm>
          <a:prstGeom prst="rect">
            <a:avLst/>
          </a:prstGeom>
        </p:spPr>
      </p:pic>
      <p:pic>
        <p:nvPicPr>
          <p:cNvPr id="8" name="Picture 7" descr="A picture containing standing, holding&#10;&#10;Description automatically generated">
            <a:extLst>
              <a:ext uri="{FF2B5EF4-FFF2-40B4-BE49-F238E27FC236}">
                <a16:creationId xmlns:a16="http://schemas.microsoft.com/office/drawing/2014/main" id="{9097A2B0-2BAD-44EA-8FF1-61BFF630A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63" y="2677003"/>
            <a:ext cx="1755263" cy="1871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F13EB0-C884-47C3-8E90-AC5ECC44251F}"/>
              </a:ext>
            </a:extLst>
          </p:cNvPr>
          <p:cNvSpPr txBox="1"/>
          <p:nvPr/>
        </p:nvSpPr>
        <p:spPr>
          <a:xfrm>
            <a:off x="1055164" y="523852"/>
            <a:ext cx="3586480" cy="63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PKH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 panose="020B0804020202020204" pitchFamily="34" charset="0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 panose="020B0804020202020204" pitchFamily="34" charset="0"/>
                <a:ea typeface="+mn-ea"/>
                <a:cs typeface="+mn-cs"/>
              </a:rPr>
              <a:t>Keluarga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 panose="020B0804020202020204" pitchFamily="34" charset="0"/>
                <a:ea typeface="+mn-ea"/>
                <a:cs typeface="+mn-cs"/>
              </a:rPr>
              <a:t> Harapan</a:t>
            </a:r>
            <a:endParaRPr kumimoji="0" lang="en-ID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5106D0-D164-4ABD-ABC4-60BC8433FDBA}"/>
              </a:ext>
            </a:extLst>
          </p:cNvPr>
          <p:cNvSpPr txBox="1"/>
          <p:nvPr/>
        </p:nvSpPr>
        <p:spPr>
          <a:xfrm>
            <a:off x="4358593" y="4366730"/>
            <a:ext cx="3303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Tujuan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Pemenuhan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kebutuhan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pokok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Menjaga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beli</a:t>
            </a: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42D48DF4-9271-40DE-96F7-05BBF16A30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79" t="28045" r="66981" b="40319"/>
          <a:stretch/>
        </p:blipFill>
        <p:spPr>
          <a:xfrm>
            <a:off x="7844051" y="1878069"/>
            <a:ext cx="622339" cy="5295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3E8F10D-B019-43D2-A561-7B4B5AE866DB}"/>
              </a:ext>
            </a:extLst>
          </p:cNvPr>
          <p:cNvSpPr txBox="1"/>
          <p:nvPr/>
        </p:nvSpPr>
        <p:spPr>
          <a:xfrm>
            <a:off x="8498794" y="1971952"/>
            <a:ext cx="3586480" cy="40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Bansos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Sembako</a:t>
            </a: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lephant" panose="02020904090505020303" pitchFamily="18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B8D90C-3A87-447B-AF34-281A4E87A1C8}"/>
              </a:ext>
            </a:extLst>
          </p:cNvPr>
          <p:cNvSpPr txBox="1"/>
          <p:nvPr/>
        </p:nvSpPr>
        <p:spPr>
          <a:xfrm>
            <a:off x="8427141" y="2949110"/>
            <a:ext cx="35864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Bansos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berupa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sembako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nilai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bantuan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Rp600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ribu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bulan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KK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selama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bulan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Anggaran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Rp3,4 T</a:t>
            </a:r>
            <a:endParaRPr kumimoji="0" lang="en-ID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8E58F7-3A32-4C40-97A7-C9E72D46FB05}"/>
              </a:ext>
            </a:extLst>
          </p:cNvPr>
          <p:cNvSpPr txBox="1"/>
          <p:nvPr/>
        </p:nvSpPr>
        <p:spPr>
          <a:xfrm>
            <a:off x="8511225" y="4182064"/>
            <a:ext cx="282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Bantuan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Sosial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Tunai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(BST)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B5CC39-652E-47CD-9B3E-9AB5093DC859}"/>
              </a:ext>
            </a:extLst>
          </p:cNvPr>
          <p:cNvSpPr txBox="1"/>
          <p:nvPr/>
        </p:nvSpPr>
        <p:spPr>
          <a:xfrm>
            <a:off x="8576974" y="4463408"/>
            <a:ext cx="23348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9 Juta KK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Luar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Jabodetabek</a:t>
            </a:r>
            <a:endParaRPr kumimoji="0" lang="en-ID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0DA0C8-802A-4FE7-89AD-0BCF426B09F3}"/>
              </a:ext>
            </a:extLst>
          </p:cNvPr>
          <p:cNvSpPr txBox="1"/>
          <p:nvPr/>
        </p:nvSpPr>
        <p:spPr>
          <a:xfrm>
            <a:off x="8559754" y="5041746"/>
            <a:ext cx="32867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Bansos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tunai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senilai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Rp600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ribu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KK per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bulan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selama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bulan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untuk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wilayah di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Jabodetabek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Anggaran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Rp16,2 T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1C1030-D569-4FF0-9F28-EDB5402A8BD6}"/>
              </a:ext>
            </a:extLst>
          </p:cNvPr>
          <p:cNvSpPr txBox="1"/>
          <p:nvPr/>
        </p:nvSpPr>
        <p:spPr>
          <a:xfrm>
            <a:off x="8610600" y="1245110"/>
            <a:ext cx="28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KHUSUS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lephant" panose="02020904090505020303" pitchFamily="18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E5F68B-738E-47B5-B140-3F62C53D1035}"/>
              </a:ext>
            </a:extLst>
          </p:cNvPr>
          <p:cNvSpPr txBox="1"/>
          <p:nvPr/>
        </p:nvSpPr>
        <p:spPr>
          <a:xfrm>
            <a:off x="724330" y="1047072"/>
            <a:ext cx="3017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Bagi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KPM,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disalurkan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setiap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bulan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Anggaran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Rp37,4 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4D1EB2-459F-4886-A06F-62227F184E08}"/>
              </a:ext>
            </a:extLst>
          </p:cNvPr>
          <p:cNvSpPr txBox="1"/>
          <p:nvPr/>
        </p:nvSpPr>
        <p:spPr>
          <a:xfrm>
            <a:off x="653346" y="2303687"/>
            <a:ext cx="3586480" cy="39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KARTU SEMBAKO</a:t>
            </a:r>
            <a:endParaRPr kumimoji="0" lang="en-ID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BF5A8A-32E6-4392-8537-BDCC35324489}"/>
              </a:ext>
            </a:extLst>
          </p:cNvPr>
          <p:cNvSpPr txBox="1"/>
          <p:nvPr/>
        </p:nvSpPr>
        <p:spPr>
          <a:xfrm>
            <a:off x="688838" y="2606336"/>
            <a:ext cx="3017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semula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15,2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KPM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menjadi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KPM,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indeks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bansos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semula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Rp150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KPM per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bulan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menjadi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Rp 200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bulan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KPM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Anggaran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Rp43,6 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C9A5DD-79EB-424D-BFF9-EADB6169C1EA}"/>
              </a:ext>
            </a:extLst>
          </p:cNvPr>
          <p:cNvSpPr txBox="1"/>
          <p:nvPr/>
        </p:nvSpPr>
        <p:spPr>
          <a:xfrm>
            <a:off x="8427141" y="2322801"/>
            <a:ext cx="18725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1,3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juta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KK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DKI Jakarta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6C3F3B-4427-4C73-AF68-7CB83BB0A6D8}"/>
              </a:ext>
            </a:extLst>
          </p:cNvPr>
          <p:cNvSpPr txBox="1"/>
          <p:nvPr/>
        </p:nvSpPr>
        <p:spPr>
          <a:xfrm>
            <a:off x="10228059" y="2311878"/>
            <a:ext cx="18725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600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KK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Bodetabek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40C1E6D-3E62-4ADE-818B-A48DC020CDF0}"/>
              </a:ext>
            </a:extLst>
          </p:cNvPr>
          <p:cNvCxnSpPr>
            <a:cxnSpLocks/>
          </p:cNvCxnSpPr>
          <p:nvPr/>
        </p:nvCxnSpPr>
        <p:spPr>
          <a:xfrm>
            <a:off x="10228059" y="2373600"/>
            <a:ext cx="0" cy="5755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A picture containing sign, light, cake, room&#10;&#10;Description automatically generated">
            <a:extLst>
              <a:ext uri="{FF2B5EF4-FFF2-40B4-BE49-F238E27FC236}">
                <a16:creationId xmlns:a16="http://schemas.microsoft.com/office/drawing/2014/main" id="{4423EB5F-48FC-4CA9-907B-B42C41D49D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891" y="4002232"/>
            <a:ext cx="840177" cy="84017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BEBC9A4-C8B2-42DD-8A2C-33C0D59F88B9}"/>
              </a:ext>
            </a:extLst>
          </p:cNvPr>
          <p:cNvSpPr txBox="1"/>
          <p:nvPr/>
        </p:nvSpPr>
        <p:spPr>
          <a:xfrm>
            <a:off x="653346" y="4788555"/>
            <a:ext cx="28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REGULER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Elephant" panose="02020904090505020303" pitchFamily="18" charset="0"/>
              <a:ea typeface="+mn-ea"/>
              <a:cs typeface="+mn-cs"/>
            </a:endParaRPr>
          </a:p>
        </p:txBody>
      </p:sp>
      <p:pic>
        <p:nvPicPr>
          <p:cNvPr id="44" name="Picture 2" descr="Pencairan Dana PKH di Karawang Mulai Menggunakan ATM">
            <a:extLst>
              <a:ext uri="{FF2B5EF4-FFF2-40B4-BE49-F238E27FC236}">
                <a16:creationId xmlns:a16="http://schemas.microsoft.com/office/drawing/2014/main" id="{F00A53AE-A78E-47D1-93FC-6EC4DD0ED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2" y="523852"/>
            <a:ext cx="964526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A picture containing table, holding, black, different&#10;&#10;Description automatically generated">
            <a:extLst>
              <a:ext uri="{FF2B5EF4-FFF2-40B4-BE49-F238E27FC236}">
                <a16:creationId xmlns:a16="http://schemas.microsoft.com/office/drawing/2014/main" id="{D0B81F02-B5D9-48AB-99CD-D816261D11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1" y="2209763"/>
            <a:ext cx="596261" cy="59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5">
            <a:extLst>
              <a:ext uri="{FF2B5EF4-FFF2-40B4-BE49-F238E27FC236}">
                <a16:creationId xmlns:a16="http://schemas.microsoft.com/office/drawing/2014/main" id="{705B9406-ECC2-4DA7-978D-B5D4825CC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600" y="2432050"/>
            <a:ext cx="5359400" cy="9128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Terima</a:t>
            </a: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5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Kasih</a:t>
            </a:r>
            <a:endParaRPr kumimoji="0" lang="en-US" sz="5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56675" name="Slide Number Placeholder 1">
            <a:extLst>
              <a:ext uri="{FF2B5EF4-FFF2-40B4-BE49-F238E27FC236}">
                <a16:creationId xmlns:a16="http://schemas.microsoft.com/office/drawing/2014/main" id="{295CB84F-B890-42ED-93A9-86DFBE3E47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7344E-C62B-40AE-B433-E27A6BB48A9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56676" name="Picture 2">
            <a:extLst>
              <a:ext uri="{FF2B5EF4-FFF2-40B4-BE49-F238E27FC236}">
                <a16:creationId xmlns:a16="http://schemas.microsoft.com/office/drawing/2014/main" id="{D037BD84-119F-4E05-BC51-126E629BC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3538538"/>
            <a:ext cx="48799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Linjamsos" id="{9EFCD797-81FC-4742-8AF3-C20246A1D2BE}" vid="{A094EBE2-4B33-4F11-9A5F-A794C6218625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631</Words>
  <Application>Microsoft Office PowerPoint</Application>
  <PresentationFormat>Layar Lebar</PresentationFormat>
  <Paragraphs>169</Paragraphs>
  <Slides>9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17</vt:i4>
      </vt:variant>
      <vt:variant>
        <vt:lpstr>Tema</vt:lpstr>
      </vt:variant>
      <vt:variant>
        <vt:i4>4</vt:i4>
      </vt:variant>
      <vt:variant>
        <vt:lpstr>Judul Slide</vt:lpstr>
      </vt:variant>
      <vt:variant>
        <vt:i4>9</vt:i4>
      </vt:variant>
    </vt:vector>
  </HeadingPairs>
  <TitlesOfParts>
    <vt:vector size="30" baseType="lpstr">
      <vt:lpstr>Aharoni</vt:lpstr>
      <vt:lpstr>Arial</vt:lpstr>
      <vt:lpstr>Arial Black</vt:lpstr>
      <vt:lpstr>AvenirNext LT Pro Bold</vt:lpstr>
      <vt:lpstr>Calibri</vt:lpstr>
      <vt:lpstr>Calibri Light</vt:lpstr>
      <vt:lpstr>Cambria</vt:lpstr>
      <vt:lpstr>Elephant</vt:lpstr>
      <vt:lpstr>Franklin Gothic Medium Cond</vt:lpstr>
      <vt:lpstr>Lato</vt:lpstr>
      <vt:lpstr>Montserrat</vt:lpstr>
      <vt:lpstr>Segoe UI Black</vt:lpstr>
      <vt:lpstr>Segoe UI Semibold</vt:lpstr>
      <vt:lpstr>Segoe UI Semilight</vt:lpstr>
      <vt:lpstr>Tahoma</vt:lpstr>
      <vt:lpstr>Tw Cen MT</vt:lpstr>
      <vt:lpstr>Wingdings</vt:lpstr>
      <vt:lpstr>2_Office Theme</vt:lpstr>
      <vt:lpstr>3_Office Theme</vt:lpstr>
      <vt:lpstr>4_Office Theme</vt:lpstr>
      <vt:lpstr>1_Office Theme</vt:lpstr>
      <vt:lpstr>Presentasi PowerPoint</vt:lpstr>
      <vt:lpstr>Presentasi PowerPoint</vt:lpstr>
      <vt:lpstr>Presentasi PowerPoint</vt:lpstr>
      <vt:lpstr>PROGRAM PERLINDUNGAN SOSIAL DI SELURUH SIKLUS KEHIDUPAN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owner</cp:lastModifiedBy>
  <cp:revision>154</cp:revision>
  <cp:lastPrinted>2020-06-15T03:54:18Z</cp:lastPrinted>
  <dcterms:created xsi:type="dcterms:W3CDTF">2020-04-08T11:00:35Z</dcterms:created>
  <dcterms:modified xsi:type="dcterms:W3CDTF">2020-06-15T06:46:21Z</dcterms:modified>
</cp:coreProperties>
</file>