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271" r:id="rId3"/>
    <p:sldId id="2282" r:id="rId4"/>
    <p:sldId id="2283" r:id="rId5"/>
    <p:sldId id="2284" r:id="rId6"/>
    <p:sldId id="2285" r:id="rId7"/>
    <p:sldId id="2286" r:id="rId8"/>
    <p:sldId id="228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944"/>
    <a:srgbClr val="C9232A"/>
    <a:srgbClr val="CC0000"/>
    <a:srgbClr val="DEDED8"/>
    <a:srgbClr val="FEE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3692"/>
  </p:normalViewPr>
  <p:slideViewPr>
    <p:cSldViewPr snapToGrid="0" snapToObjects="1" showGuides="1">
      <p:cViewPr varScale="1">
        <p:scale>
          <a:sx n="67" d="100"/>
          <a:sy n="67" d="100"/>
        </p:scale>
        <p:origin x="3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33633633633635E-2"/>
          <c:y val="4.8140043763676151E-2"/>
          <c:w val="0.94714714714714709"/>
          <c:h val="0.7934933406847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BF-4DAF-890D-B3A4DCAE23A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BF-4DAF-890D-B3A4DCAE23A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BF-4DAF-890D-B3A4DCAE23A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BF-4DAF-890D-B3A4DCAE23AC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27,7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EBF-4DAF-890D-B3A4DCAE2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Sheet1!$D$6:$D$10</c:f>
              <c:numCache>
                <c:formatCode>General</c:formatCode>
                <c:ptCount val="5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Sheet1!$E$6:$E$10</c:f>
              <c:numCache>
                <c:formatCode>General</c:formatCode>
                <c:ptCount val="5"/>
                <c:pt idx="0">
                  <c:v>36.799999999999997</c:v>
                </c:pt>
                <c:pt idx="1">
                  <c:v>35.6</c:v>
                </c:pt>
                <c:pt idx="2">
                  <c:v>37.200000000000003</c:v>
                </c:pt>
                <c:pt idx="3">
                  <c:v>30.8</c:v>
                </c:pt>
                <c:pt idx="4">
                  <c:v>27.67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BF-4DAF-890D-B3A4DCAE2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77"/>
        <c:axId val="141412864"/>
        <c:axId val="132345216"/>
      </c:barChart>
      <c:catAx>
        <c:axId val="1414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45216"/>
        <c:crosses val="autoZero"/>
        <c:auto val="1"/>
        <c:lblAlgn val="ctr"/>
        <c:lblOffset val="100"/>
        <c:noMultiLvlLbl val="0"/>
      </c:catAx>
      <c:valAx>
        <c:axId val="1323452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141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46A4-FA3D-496F-A9F3-429CFD4F540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89BDE-2ED6-4BF0-9706-B00A5093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99DF54-3EC0-2F48-8385-944B0997A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6046"/>
            <a:ext cx="12192000" cy="811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587AD-C531-0F47-B53A-30358FB56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tx2"/>
                </a:solidFill>
                <a:latin typeface="Bebas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8E066-924D-D744-B087-0499AFE56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DCC25-ECE2-9742-8B02-BBFA5100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6B96BA7C-D3FA-A647-A802-7CF35720FA6D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0A0A6-BFD0-084B-941F-CCE29593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87BA4-7D5F-454D-8778-70E4A823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A588AA86-319B-C84C-9EBF-5182FE38CE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15A1FE-71ED-A946-832E-F2CCA0E4E1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00" y="360000"/>
            <a:ext cx="167586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8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D04AF-6C77-3148-A1D0-9AC5195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6B96BA7C-D3FA-A647-A802-7CF35720FA6D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6369-AC40-9943-8B37-C7414252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4606F-334C-084A-923C-2C8AD208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A588AA86-319B-C84C-9EBF-5182FE38C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B9C91-238D-3C45-AE72-31389DFE551E}"/>
              </a:ext>
            </a:extLst>
          </p:cNvPr>
          <p:cNvSpPr/>
          <p:nvPr userDrawn="1"/>
        </p:nvSpPr>
        <p:spPr>
          <a:xfrm>
            <a:off x="838200" y="472182"/>
            <a:ext cx="2610000" cy="126000"/>
          </a:xfrm>
          <a:prstGeom prst="rect">
            <a:avLst/>
          </a:prstGeom>
          <a:solidFill>
            <a:srgbClr val="C9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F66E5-AD90-924B-86D7-0FEC546543A4}"/>
              </a:ext>
            </a:extLst>
          </p:cNvPr>
          <p:cNvSpPr/>
          <p:nvPr userDrawn="1"/>
        </p:nvSpPr>
        <p:spPr>
          <a:xfrm>
            <a:off x="2548200" y="472182"/>
            <a:ext cx="900000" cy="126000"/>
          </a:xfrm>
          <a:prstGeom prst="rect">
            <a:avLst/>
          </a:prstGeom>
          <a:solidFill>
            <a:srgbClr val="BB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D33952-D237-1145-86FF-824689BF8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91623"/>
            <a:ext cx="5181600" cy="3954423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2294DC-F8B9-1644-A26E-096B29EB67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2000" y="777568"/>
            <a:ext cx="2745700" cy="5304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12FA4EB7-E034-5240-AACA-143CE625A6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72000" y="777567"/>
            <a:ext cx="2520000" cy="2532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0DBD60B3-DF7C-2E44-946D-9B5A4A7F11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72000" y="3454120"/>
            <a:ext cx="2520000" cy="262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EDE9FE-D0F2-4442-B52C-A29C18E0AF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77569"/>
            <a:ext cx="5181600" cy="1179819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tx2"/>
                </a:solidFill>
                <a:latin typeface="Bebas Neue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549E5A-AA5F-AE4C-8D51-26B4FB76B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529"/>
            <a:ext cx="12192000" cy="5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D04AF-6C77-3148-A1D0-9AC5195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6B96BA7C-D3FA-A647-A802-7CF35720FA6D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6369-AC40-9943-8B37-C7414252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4606F-334C-084A-923C-2C8AD208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A588AA86-319B-C84C-9EBF-5182FE38C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B9C91-238D-3C45-AE72-31389DFE551E}"/>
              </a:ext>
            </a:extLst>
          </p:cNvPr>
          <p:cNvSpPr/>
          <p:nvPr userDrawn="1"/>
        </p:nvSpPr>
        <p:spPr>
          <a:xfrm>
            <a:off x="838200" y="472182"/>
            <a:ext cx="2610000" cy="126000"/>
          </a:xfrm>
          <a:prstGeom prst="rect">
            <a:avLst/>
          </a:prstGeom>
          <a:solidFill>
            <a:srgbClr val="C9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F66E5-AD90-924B-86D7-0FEC546543A4}"/>
              </a:ext>
            </a:extLst>
          </p:cNvPr>
          <p:cNvSpPr/>
          <p:nvPr userDrawn="1"/>
        </p:nvSpPr>
        <p:spPr>
          <a:xfrm>
            <a:off x="2548200" y="472182"/>
            <a:ext cx="900000" cy="126000"/>
          </a:xfrm>
          <a:prstGeom prst="rect">
            <a:avLst/>
          </a:prstGeom>
          <a:solidFill>
            <a:srgbClr val="BB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D33952-D237-1145-86FF-824689BF8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91623"/>
            <a:ext cx="2939500" cy="3990496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2294DC-F8B9-1644-A26E-096B29EB67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2000" y="777568"/>
            <a:ext cx="2745700" cy="53045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12FA4EB7-E034-5240-AACA-143CE625A6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72000" y="777568"/>
            <a:ext cx="2520000" cy="5304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EDE9FE-D0F2-4442-B52C-A29C18E0AF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77569"/>
            <a:ext cx="2939500" cy="1179819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tx2"/>
                </a:solidFill>
                <a:latin typeface="Bebas Neue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549E5A-AA5F-AE4C-8D51-26B4FB76B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529"/>
            <a:ext cx="12192000" cy="507471"/>
          </a:xfrm>
          <a:prstGeom prst="rect">
            <a:avLst/>
          </a:prstGeom>
        </p:spPr>
      </p:pic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5A56F0CD-507C-8348-9701-2AF727D37E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12000" y="777568"/>
            <a:ext cx="2745700" cy="530455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15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D04AF-6C77-3148-A1D0-9AC5195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6B96BA7C-D3FA-A647-A802-7CF35720FA6D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6369-AC40-9943-8B37-C7414252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4606F-334C-084A-923C-2C8AD208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A588AA86-319B-C84C-9EBF-5182FE38C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B9C91-238D-3C45-AE72-31389DFE551E}"/>
              </a:ext>
            </a:extLst>
          </p:cNvPr>
          <p:cNvSpPr/>
          <p:nvPr userDrawn="1"/>
        </p:nvSpPr>
        <p:spPr>
          <a:xfrm>
            <a:off x="838200" y="472182"/>
            <a:ext cx="2610000" cy="126000"/>
          </a:xfrm>
          <a:prstGeom prst="rect">
            <a:avLst/>
          </a:prstGeom>
          <a:solidFill>
            <a:srgbClr val="C9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F66E5-AD90-924B-86D7-0FEC546543A4}"/>
              </a:ext>
            </a:extLst>
          </p:cNvPr>
          <p:cNvSpPr/>
          <p:nvPr userDrawn="1"/>
        </p:nvSpPr>
        <p:spPr>
          <a:xfrm>
            <a:off x="2548200" y="472182"/>
            <a:ext cx="900000" cy="126000"/>
          </a:xfrm>
          <a:prstGeom prst="rect">
            <a:avLst/>
          </a:prstGeom>
          <a:solidFill>
            <a:srgbClr val="BB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D33952-D237-1145-86FF-824689BF8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0" y="777569"/>
            <a:ext cx="6642100" cy="2092631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2294DC-F8B9-1644-A26E-096B29EB67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38500"/>
            <a:ext cx="12192000" cy="36195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015A641-1C97-334B-945F-06F81BAFA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777569"/>
            <a:ext cx="4559300" cy="2092631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tx2"/>
                </a:solidFill>
                <a:latin typeface="Bebas Neue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25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D04AF-6C77-3148-A1D0-9AC5195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6B96BA7C-D3FA-A647-A802-7CF35720FA6D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6369-AC40-9943-8B37-C7414252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4606F-334C-084A-923C-2C8AD208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A588AA86-319B-C84C-9EBF-5182FE38C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B9C91-238D-3C45-AE72-31389DFE551E}"/>
              </a:ext>
            </a:extLst>
          </p:cNvPr>
          <p:cNvSpPr/>
          <p:nvPr userDrawn="1"/>
        </p:nvSpPr>
        <p:spPr>
          <a:xfrm>
            <a:off x="838200" y="472182"/>
            <a:ext cx="2610000" cy="126000"/>
          </a:xfrm>
          <a:prstGeom prst="rect">
            <a:avLst/>
          </a:prstGeom>
          <a:solidFill>
            <a:srgbClr val="C9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F66E5-AD90-924B-86D7-0FEC546543A4}"/>
              </a:ext>
            </a:extLst>
          </p:cNvPr>
          <p:cNvSpPr/>
          <p:nvPr userDrawn="1"/>
        </p:nvSpPr>
        <p:spPr>
          <a:xfrm>
            <a:off x="2548200" y="472182"/>
            <a:ext cx="900000" cy="126000"/>
          </a:xfrm>
          <a:prstGeom prst="rect">
            <a:avLst/>
          </a:prstGeom>
          <a:solidFill>
            <a:srgbClr val="BB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D33952-D237-1145-86FF-824689BF8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0" y="777569"/>
            <a:ext cx="6197600" cy="2092631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F0B0F932-C735-494F-BCA5-A1395FEE1EF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0" y="3238499"/>
            <a:ext cx="12192000" cy="29813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5DD5227-5174-754E-A597-692E0CD2B0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777569"/>
            <a:ext cx="4559300" cy="2092631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tx2"/>
                </a:solidFill>
                <a:latin typeface="Bebas Neue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84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6EA00B5-ED13-9948-82D4-28CD6DDCC8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6231778"/>
            <a:ext cx="12191996" cy="81195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D04AF-6C77-3148-A1D0-9AC5195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6B96BA7C-D3FA-A647-A802-7CF35720FA6D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6369-AC40-9943-8B37-C7414252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4606F-334C-084A-923C-2C8AD208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A588AA86-319B-C84C-9EBF-5182FE38C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2294DC-F8B9-1644-A26E-096B29EB67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880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5AF80F-9808-AF4E-9385-C12FA46631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3814762"/>
            <a:ext cx="3311999" cy="2343151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ysClr val="windowText" lastClr="000000"/>
                </a:solidFill>
                <a:latin typeface="Avenir Next Ultra Light" panose="020B0203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6D96D29-C815-2D43-8274-AA987877504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40000" y="3822716"/>
            <a:ext cx="3311999" cy="2343151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ysClr val="windowText" lastClr="000000"/>
                </a:solidFill>
                <a:latin typeface="Avenir Next Ultra Light" panose="020B0203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BEB4A0-0380-BF4B-A392-15FA2AC9156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41801" y="3814762"/>
            <a:ext cx="3311999" cy="2343151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ysClr val="windowText" lastClr="000000"/>
                </a:solidFill>
                <a:latin typeface="Avenir Next Ultra Light" panose="020B0203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D5D2B1A-D85F-BF43-A2FC-7BE433F765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3004572"/>
            <a:ext cx="10515600" cy="736325"/>
          </a:xfrm>
        </p:spPr>
        <p:txBody>
          <a:bodyPr>
            <a:normAutofit/>
          </a:bodyPr>
          <a:lstStyle>
            <a:lvl1pPr marL="0" indent="0" algn="ctr">
              <a:buNone/>
              <a:defRPr sz="4400" b="0" i="0">
                <a:solidFill>
                  <a:schemeClr val="tx2"/>
                </a:solidFill>
                <a:latin typeface="Bebas Neue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37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rgbClr val="BB9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DAEF133-08F3-C748-9E08-1984535A9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700" y="4447511"/>
            <a:ext cx="12192000" cy="241048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DF8037F-6C96-A04F-AECE-2AC155AAE777}"/>
              </a:ext>
            </a:extLst>
          </p:cNvPr>
          <p:cNvSpPr/>
          <p:nvPr userDrawn="1"/>
        </p:nvSpPr>
        <p:spPr>
          <a:xfrm>
            <a:off x="222250" y="1587500"/>
            <a:ext cx="1130300" cy="1130300"/>
          </a:xfrm>
          <a:prstGeom prst="ellipse">
            <a:avLst/>
          </a:prstGeom>
          <a:solidFill>
            <a:srgbClr val="C9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655999" rtlCol="0" anchor="b"/>
          <a:lstStyle/>
          <a:p>
            <a:pPr algn="ctr"/>
            <a:r>
              <a:rPr lang="en-US" sz="7200" b="1" i="0" dirty="0">
                <a:latin typeface="Avenir Next Demi Bold" panose="020B0503020202020204" pitchFamily="34" charset="0"/>
              </a:rPr>
              <a:t>“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D04AF-6C77-3148-A1D0-9AC5195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6B96BA7C-D3FA-A647-A802-7CF35720FA6D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6369-AC40-9943-8B37-C7414252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4606F-334C-084A-923C-2C8AD208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A588AA86-319B-C84C-9EBF-5182FE38C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B9C91-238D-3C45-AE72-31389DFE551E}"/>
              </a:ext>
            </a:extLst>
          </p:cNvPr>
          <p:cNvSpPr/>
          <p:nvPr userDrawn="1"/>
        </p:nvSpPr>
        <p:spPr>
          <a:xfrm>
            <a:off x="838200" y="472182"/>
            <a:ext cx="2610000" cy="126000"/>
          </a:xfrm>
          <a:prstGeom prst="rect">
            <a:avLst/>
          </a:prstGeom>
          <a:solidFill>
            <a:srgbClr val="C9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F66E5-AD90-924B-86D7-0FEC546543A4}"/>
              </a:ext>
            </a:extLst>
          </p:cNvPr>
          <p:cNvSpPr/>
          <p:nvPr userDrawn="1"/>
        </p:nvSpPr>
        <p:spPr>
          <a:xfrm>
            <a:off x="2548200" y="472182"/>
            <a:ext cx="900000" cy="126000"/>
          </a:xfrm>
          <a:prstGeom prst="rect">
            <a:avLst/>
          </a:prstGeom>
          <a:solidFill>
            <a:srgbClr val="FEE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FB96E57-826A-5840-978D-177F6B53B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83377"/>
            <a:ext cx="5270500" cy="50323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904482F-4736-7644-B0BA-A02171ECC5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13847"/>
            <a:ext cx="10515600" cy="3858341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Bebas Neue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61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3740AF6C-64A7-F14A-9C62-6CE5F81817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D04AF-6C77-3148-A1D0-9AC5195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BA7C-D3FA-A647-A802-7CF35720FA6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6369-AC40-9943-8B37-C7414252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4606F-334C-084A-923C-2C8AD208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AA86-319B-C84C-9EBF-5182FE38CE0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0FCC05D-95A1-0048-9975-F33F57D94E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777569"/>
            <a:ext cx="10515600" cy="879781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tx2"/>
                </a:solidFill>
                <a:latin typeface="Bebas Neue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093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8CBD4-06D7-AA42-B30A-BDEA4D8D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BA7C-D3FA-A647-A802-7CF35720FA6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931B0-6C8C-1746-B587-1EA3156C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BED48-5536-7F4E-88D3-7E0631B1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AA86-319B-C84C-9EBF-5182FE38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3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BCF3D-3720-A644-8D96-D5E847CB7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28670-82A4-0B43-B7DF-19A9C4F1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6B96BA7C-D3FA-A647-A802-7CF35720FA6D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3DF46-0943-934B-98AE-0167F1AA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D70D1-AF31-4A46-9293-ADB79C28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A588AA86-319B-C84C-9EBF-5182FE38C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9AF78-5837-D14A-B145-EB1E7A766851}"/>
              </a:ext>
            </a:extLst>
          </p:cNvPr>
          <p:cNvSpPr/>
          <p:nvPr userDrawn="1"/>
        </p:nvSpPr>
        <p:spPr>
          <a:xfrm>
            <a:off x="838200" y="472182"/>
            <a:ext cx="2610000" cy="126000"/>
          </a:xfrm>
          <a:prstGeom prst="rect">
            <a:avLst/>
          </a:prstGeom>
          <a:solidFill>
            <a:srgbClr val="C9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D9EEF8-1DEA-354F-91AD-0B9CB70E686B}"/>
              </a:ext>
            </a:extLst>
          </p:cNvPr>
          <p:cNvSpPr/>
          <p:nvPr userDrawn="1"/>
        </p:nvSpPr>
        <p:spPr>
          <a:xfrm>
            <a:off x="2548200" y="472182"/>
            <a:ext cx="900000" cy="126000"/>
          </a:xfrm>
          <a:prstGeom prst="rect">
            <a:avLst/>
          </a:prstGeom>
          <a:solidFill>
            <a:srgbClr val="BB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CF00A9-ED77-154E-91E1-48DA83534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77569"/>
            <a:ext cx="10515600" cy="879781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tx2"/>
                </a:solidFill>
                <a:latin typeface="Bebas Neue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54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A37141-B5A4-8546-AC70-C60E34C22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" y="0"/>
            <a:ext cx="7605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12A69-61DA-9841-8A0B-D94C2DC3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2"/>
                </a:solidFill>
                <a:latin typeface="Bebas Neu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57736-0951-3B49-8A78-EC2D91E4F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E626E-6B4E-D646-9917-3070C6EA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6B96BA7C-D3FA-A647-A802-7CF35720FA6D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F9AF7-026E-5540-8D0A-8CE18FCD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C1BC-28C3-AE49-8331-4E47B8EA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A588AA86-319B-C84C-9EBF-5182FE38C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0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0434792-3877-6348-855E-1204FF29F7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D12A69-61DA-9841-8A0B-D94C2DC3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0" y="2382045"/>
            <a:ext cx="4464050" cy="2852737"/>
          </a:xfrm>
        </p:spPr>
        <p:txBody>
          <a:bodyPr anchor="b"/>
          <a:lstStyle>
            <a:lvl1pPr algn="r">
              <a:defRPr sz="6000" b="0" i="0">
                <a:solidFill>
                  <a:schemeClr val="bg1"/>
                </a:solidFill>
                <a:latin typeface="Bebas Neue Boo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57736-0951-3B49-8A78-EC2D91E4F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400" y="5261770"/>
            <a:ext cx="4464050" cy="503237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E626E-6B4E-D646-9917-3070C6EA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6B96BA7C-D3FA-A647-A802-7CF35720FA6D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F9AF7-026E-5540-8D0A-8CE18FCD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C1BC-28C3-AE49-8331-4E47B8EA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A588AA86-319B-C84C-9EBF-5182FE38C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CAAE10C-52F4-704E-9389-970A82ED0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6046046"/>
            <a:ext cx="12191996" cy="8119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3C07-3929-6B41-9E8A-256C2F380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20421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E1730-F07F-2046-AD92-65962A99A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20421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6FE8F-B228-D64E-9516-B823025F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6B96BA7C-D3FA-A647-A802-7CF35720FA6D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7E412-123F-184E-8A25-246E4342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4A604-A5F3-4345-9841-A19139A4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A588AA86-319B-C84C-9EBF-5182FE38C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D4DD3-0692-CF4E-A593-D9E24506EC57}"/>
              </a:ext>
            </a:extLst>
          </p:cNvPr>
          <p:cNvSpPr/>
          <p:nvPr userDrawn="1"/>
        </p:nvSpPr>
        <p:spPr>
          <a:xfrm>
            <a:off x="838200" y="472182"/>
            <a:ext cx="2610000" cy="126000"/>
          </a:xfrm>
          <a:prstGeom prst="rect">
            <a:avLst/>
          </a:prstGeom>
          <a:solidFill>
            <a:srgbClr val="C9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2A07EA-C8FA-1140-90D5-6D8FA6BB43B8}"/>
              </a:ext>
            </a:extLst>
          </p:cNvPr>
          <p:cNvSpPr/>
          <p:nvPr userDrawn="1"/>
        </p:nvSpPr>
        <p:spPr>
          <a:xfrm>
            <a:off x="2548200" y="472182"/>
            <a:ext cx="900000" cy="126000"/>
          </a:xfrm>
          <a:prstGeom prst="rect">
            <a:avLst/>
          </a:prstGeom>
          <a:solidFill>
            <a:srgbClr val="BB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CDAFD53-8B37-E54F-A078-D7F56544A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77569"/>
            <a:ext cx="10515600" cy="879781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tx2"/>
                </a:solidFill>
                <a:latin typeface="Bebas Neue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86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6FE8F-B228-D64E-9516-B823025F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6B96BA7C-D3FA-A647-A802-7CF35720FA6D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7E412-123F-184E-8A25-246E4342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4A604-A5F3-4345-9841-A19139A4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A588AA86-319B-C84C-9EBF-5182FE38C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D4DD3-0692-CF4E-A593-D9E24506EC57}"/>
              </a:ext>
            </a:extLst>
          </p:cNvPr>
          <p:cNvSpPr/>
          <p:nvPr userDrawn="1"/>
        </p:nvSpPr>
        <p:spPr>
          <a:xfrm>
            <a:off x="838200" y="472182"/>
            <a:ext cx="2610000" cy="126000"/>
          </a:xfrm>
          <a:prstGeom prst="rect">
            <a:avLst/>
          </a:prstGeom>
          <a:solidFill>
            <a:srgbClr val="C9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2A07EA-C8FA-1140-90D5-6D8FA6BB43B8}"/>
              </a:ext>
            </a:extLst>
          </p:cNvPr>
          <p:cNvSpPr/>
          <p:nvPr userDrawn="1"/>
        </p:nvSpPr>
        <p:spPr>
          <a:xfrm>
            <a:off x="2548200" y="472182"/>
            <a:ext cx="900000" cy="126000"/>
          </a:xfrm>
          <a:prstGeom prst="rect">
            <a:avLst/>
          </a:prstGeom>
          <a:solidFill>
            <a:srgbClr val="BB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CDAFD53-8B37-E54F-A078-D7F56544A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77569"/>
            <a:ext cx="10515600" cy="879781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tx2"/>
                </a:solidFill>
                <a:latin typeface="Bebas Neue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9C7E3-2DA7-0645-91C5-0B1F83AB9917}"/>
              </a:ext>
            </a:extLst>
          </p:cNvPr>
          <p:cNvSpPr/>
          <p:nvPr userDrawn="1"/>
        </p:nvSpPr>
        <p:spPr>
          <a:xfrm>
            <a:off x="4294200" y="1856964"/>
            <a:ext cx="3456000" cy="2160000"/>
          </a:xfrm>
          <a:prstGeom prst="rect">
            <a:avLst/>
          </a:prstGeom>
          <a:solidFill>
            <a:srgbClr val="DED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E847FE-9B27-4C4B-B945-73ED1C2E01E9}"/>
              </a:ext>
            </a:extLst>
          </p:cNvPr>
          <p:cNvSpPr/>
          <p:nvPr userDrawn="1"/>
        </p:nvSpPr>
        <p:spPr>
          <a:xfrm>
            <a:off x="838200" y="4016964"/>
            <a:ext cx="3456000" cy="2160000"/>
          </a:xfrm>
          <a:prstGeom prst="rect">
            <a:avLst/>
          </a:prstGeom>
          <a:solidFill>
            <a:srgbClr val="DED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6F92BD-AC5A-9244-8C93-28D42F9016DF}"/>
              </a:ext>
            </a:extLst>
          </p:cNvPr>
          <p:cNvSpPr/>
          <p:nvPr userDrawn="1"/>
        </p:nvSpPr>
        <p:spPr>
          <a:xfrm>
            <a:off x="7750200" y="4016964"/>
            <a:ext cx="3456000" cy="2160000"/>
          </a:xfrm>
          <a:prstGeom prst="rect">
            <a:avLst/>
          </a:prstGeom>
          <a:solidFill>
            <a:srgbClr val="DED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2926B41-FA80-B049-AD98-77E11FE2CD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856964"/>
            <a:ext cx="3456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4258AF0-1A28-C545-BA34-699A5592C5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50200" y="1856964"/>
            <a:ext cx="3456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E3A435B1-6C2A-0546-A10E-A33C299AA9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200" y="4016964"/>
            <a:ext cx="3456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9A0EC916-B23F-FD4B-A27A-C0D505DE6E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0918" y="2037417"/>
            <a:ext cx="3082565" cy="39355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CC1F1A42-18A7-D14A-93C0-6734E5930D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80918" y="2443606"/>
            <a:ext cx="3082565" cy="137374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D6EAD13-4DBC-624C-B660-D58C1AB1C2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6917" y="4216578"/>
            <a:ext cx="3082565" cy="39355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DA2F0919-6084-6549-82ED-E39E411177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6917" y="4622767"/>
            <a:ext cx="3082565" cy="137374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F3F099A1-CD5A-5843-9352-A071D5EEAF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36917" y="4216578"/>
            <a:ext cx="3082565" cy="39355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B5EAB557-A724-D549-9B03-E2B2779763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36917" y="4622767"/>
            <a:ext cx="3082565" cy="137374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6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Right Line (Title + Content)">
    <p:bg>
      <p:bgPr>
        <a:solidFill>
          <a:srgbClr val="C9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rgbClr val="BB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58BE40-8077-8647-B3EF-6E0F90414E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21" y="6045200"/>
            <a:ext cx="12204714" cy="8128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974B2B-CF7C-9448-956B-7821F8A42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9298" y="542282"/>
            <a:ext cx="7020000" cy="5220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 b="0" i="0">
                <a:solidFill>
                  <a:srgbClr val="FFFFFF"/>
                </a:solidFill>
                <a:latin typeface="Bebas Neue Boo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76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+ Right Line (Title + Conten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rgbClr val="BB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306F49-0665-0946-9112-43556918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529"/>
            <a:ext cx="12192000" cy="5074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97C6783-C564-3240-AE00-74F0B8601E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9298" y="542282"/>
            <a:ext cx="7020000" cy="5220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 b="0" i="0">
                <a:solidFill>
                  <a:srgbClr val="FFFFFF"/>
                </a:solidFill>
                <a:latin typeface="Bebas Neue Boo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678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D04AF-6C77-3148-A1D0-9AC5195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6B96BA7C-D3FA-A647-A802-7CF35720FA6D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6369-AC40-9943-8B37-C7414252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4606F-334C-084A-923C-2C8AD208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A588AA86-319B-C84C-9EBF-5182FE38C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B9C91-238D-3C45-AE72-31389DFE551E}"/>
              </a:ext>
            </a:extLst>
          </p:cNvPr>
          <p:cNvSpPr/>
          <p:nvPr userDrawn="1"/>
        </p:nvSpPr>
        <p:spPr>
          <a:xfrm>
            <a:off x="838200" y="472182"/>
            <a:ext cx="2610000" cy="126000"/>
          </a:xfrm>
          <a:prstGeom prst="rect">
            <a:avLst/>
          </a:prstGeom>
          <a:solidFill>
            <a:srgbClr val="C9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F66E5-AD90-924B-86D7-0FEC546543A4}"/>
              </a:ext>
            </a:extLst>
          </p:cNvPr>
          <p:cNvSpPr/>
          <p:nvPr userDrawn="1"/>
        </p:nvSpPr>
        <p:spPr>
          <a:xfrm>
            <a:off x="2548200" y="472182"/>
            <a:ext cx="900000" cy="126000"/>
          </a:xfrm>
          <a:prstGeom prst="rect">
            <a:avLst/>
          </a:prstGeom>
          <a:solidFill>
            <a:srgbClr val="BB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D33952-D237-1145-86FF-824689BF8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91623"/>
            <a:ext cx="5181600" cy="3954423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2294DC-F8B9-1644-A26E-096B29EB67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2000" y="777569"/>
            <a:ext cx="5400000" cy="526847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094C0D-C948-7948-B95A-922BA5FEB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777569"/>
            <a:ext cx="5181600" cy="1179819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tx2"/>
                </a:solidFill>
                <a:latin typeface="Bebas Neue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83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FAB2E-7A81-E946-BC36-30F76C13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90328-B44D-5543-8831-A0A6631C1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34D4-DF0B-A549-B08A-6FB9067CC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6BA7C-D3FA-A647-A802-7CF35720FA6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2BB26-2762-EE40-8A30-2BBE52C3D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6BF4C-5AC2-8C42-8E3C-EF71BA1EC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AA86-319B-C84C-9EBF-5182FE38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70" r:id="rId6"/>
    <p:sldLayoutId id="2147483661" r:id="rId7"/>
    <p:sldLayoutId id="2147483662" r:id="rId8"/>
    <p:sldLayoutId id="2147483654" r:id="rId9"/>
    <p:sldLayoutId id="2147483666" r:id="rId10"/>
    <p:sldLayoutId id="2147483669" r:id="rId11"/>
    <p:sldLayoutId id="2147483664" r:id="rId12"/>
    <p:sldLayoutId id="2147483665" r:id="rId13"/>
    <p:sldLayoutId id="2147483668" r:id="rId14"/>
    <p:sldLayoutId id="2147483667" r:id="rId15"/>
    <p:sldLayoutId id="2147483663" r:id="rId16"/>
    <p:sldLayoutId id="21474836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vid19.go.id/storage/app/media/Materi%20Edukasi/final-panduan-gizi-seimbang-pada-masa-covid-19-1.pdf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EBED-1BBA-45FE-95E8-B31A46241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249" y="1060936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Nasional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Percepatan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 Masa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  <a:endParaRPr lang="en-US" sz="3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B1656-A7AD-4BC5-98BB-22443E90A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737" y="4106661"/>
            <a:ext cx="11058525" cy="259873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Percepatan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Anak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Kerdil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(Stunting)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(TP2AK)</a:t>
            </a:r>
          </a:p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Wakil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1FC10D8-67E3-4361-A160-988171F6BB87}"/>
              </a:ext>
            </a:extLst>
          </p:cNvPr>
          <p:cNvSpPr txBox="1">
            <a:spLocks/>
          </p:cNvSpPr>
          <p:nvPr/>
        </p:nvSpPr>
        <p:spPr>
          <a:xfrm>
            <a:off x="566737" y="6057699"/>
            <a:ext cx="11058525" cy="647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CFC3A-896A-47ED-B597-F7C3B1B90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037" y="333377"/>
            <a:ext cx="2225838" cy="111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8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6EF30F-5163-413D-8206-8231D830F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9108"/>
            <a:ext cx="10515600" cy="87978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+mn-lt"/>
              </a:rPr>
              <a:t>Angka</a:t>
            </a:r>
            <a:r>
              <a:rPr lang="en-US" dirty="0">
                <a:latin typeface="+mn-lt"/>
              </a:rPr>
              <a:t> Stunting </a:t>
            </a:r>
            <a:r>
              <a:rPr lang="en-US" dirty="0" err="1">
                <a:latin typeface="+mn-lt"/>
              </a:rPr>
              <a:t>Balita</a:t>
            </a:r>
            <a:r>
              <a:rPr lang="en-US" dirty="0">
                <a:latin typeface="+mn-lt"/>
              </a:rPr>
              <a:t> pada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2019 </a:t>
            </a:r>
            <a:r>
              <a:rPr lang="en-US" dirty="0" err="1">
                <a:latin typeface="+mn-lt"/>
              </a:rPr>
              <a:t>sebesar</a:t>
            </a:r>
            <a:r>
              <a:rPr lang="en-US" dirty="0">
                <a:latin typeface="+mn-lt"/>
              </a:rPr>
              <a:t> 27,7% (</a:t>
            </a:r>
            <a:r>
              <a:rPr lang="en-US" dirty="0" err="1">
                <a:latin typeface="+mn-lt"/>
              </a:rPr>
              <a:t>sumber</a:t>
            </a:r>
            <a:r>
              <a:rPr lang="en-US" dirty="0">
                <a:latin typeface="+mn-lt"/>
              </a:rPr>
              <a:t> data: SSGBI), </a:t>
            </a:r>
            <a:r>
              <a:rPr lang="en-US" dirty="0" err="1">
                <a:latin typeface="+mn-lt"/>
              </a:rPr>
              <a:t>mengalami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penurunan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sebesar</a:t>
            </a:r>
            <a:r>
              <a:rPr lang="en-US" dirty="0">
                <a:latin typeface="+mn-lt"/>
              </a:rPr>
              <a:t> 3,1% </a:t>
            </a:r>
            <a:r>
              <a:rPr lang="en-US" dirty="0" err="1">
                <a:latin typeface="+mn-lt"/>
              </a:rPr>
              <a:t>dari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2018 (</a:t>
            </a:r>
            <a:r>
              <a:rPr lang="en-US" dirty="0" err="1">
                <a:latin typeface="+mn-lt"/>
              </a:rPr>
              <a:t>sumber</a:t>
            </a:r>
            <a:r>
              <a:rPr lang="en-US" dirty="0">
                <a:latin typeface="+mn-lt"/>
              </a:rPr>
              <a:t> data: RISKESDAS)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3B26E-678A-45C6-A13B-42F464EA1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871400"/>
            <a:ext cx="10515600" cy="700226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Target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Penurunan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Angka Stunting Nasional (%)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96BCDA-4B31-45B5-8E01-47DC10CB49D8}"/>
              </a:ext>
            </a:extLst>
          </p:cNvPr>
          <p:cNvGrpSpPr/>
          <p:nvPr/>
        </p:nvGrpSpPr>
        <p:grpSpPr>
          <a:xfrm>
            <a:off x="838201" y="1742172"/>
            <a:ext cx="7458074" cy="3544203"/>
            <a:chOff x="838201" y="1742172"/>
            <a:chExt cx="9951719" cy="405223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EAF7427B-E30E-4F6A-9570-D65C81F4604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38201" y="1742172"/>
            <a:ext cx="9951719" cy="4052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02EB3DE-7176-4728-B992-ACD189572C21}"/>
                </a:ext>
              </a:extLst>
            </p:cNvPr>
            <p:cNvCxnSpPr/>
            <p:nvPr/>
          </p:nvCxnSpPr>
          <p:spPr>
            <a:xfrm>
              <a:off x="2104222" y="2192357"/>
              <a:ext cx="7579605" cy="749147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B4E4DC3-8E82-4733-A7AD-FE729238ADE7}"/>
              </a:ext>
            </a:extLst>
          </p:cNvPr>
          <p:cNvSpPr/>
          <p:nvPr/>
        </p:nvSpPr>
        <p:spPr>
          <a:xfrm>
            <a:off x="10184737" y="3733799"/>
            <a:ext cx="766762" cy="9525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DD9D3-280D-4247-8398-F571CF3DB323}"/>
              </a:ext>
            </a:extLst>
          </p:cNvPr>
          <p:cNvSpPr txBox="1"/>
          <p:nvPr/>
        </p:nvSpPr>
        <p:spPr>
          <a:xfrm>
            <a:off x="10184737" y="3296604"/>
            <a:ext cx="76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14%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8AFC3-22FF-43DF-B2A3-033AFFF73741}"/>
              </a:ext>
            </a:extLst>
          </p:cNvPr>
          <p:cNvSpPr txBox="1"/>
          <p:nvPr/>
        </p:nvSpPr>
        <p:spPr>
          <a:xfrm>
            <a:off x="10139363" y="4766790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2024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259C2A-75DE-4912-B3D0-E0482A7F9795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7484140" y="2791143"/>
            <a:ext cx="3083978" cy="942656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74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944774-DAD5-4869-AB29-0DC948706A53}"/>
              </a:ext>
            </a:extLst>
          </p:cNvPr>
          <p:cNvSpPr txBox="1">
            <a:spLocks/>
          </p:cNvSpPr>
          <p:nvPr/>
        </p:nvSpPr>
        <p:spPr>
          <a:xfrm>
            <a:off x="762000" y="914400"/>
            <a:ext cx="10515600" cy="7715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Darurat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dan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Stunting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F30427-7913-453A-BF33-EBCFD58B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Pengurangan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Realokasi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Anggaran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Pusat, Daerah Dan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1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mempengaruhi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terhadap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alokasi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anggaran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percepatan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pencegahan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stunting di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tingkat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pusat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daerah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. 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Alokasi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anggaran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berpengaruh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terhadap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pelaksanaan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program dan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kegiatan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Distancing </a:t>
            </a:r>
          </a:p>
          <a:p>
            <a:pPr lvl="1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menyebabkan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terhentinya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kegiatan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Posyandu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Ibu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Hamil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Balita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PAUD, BKB dan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kegiatan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layanan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lain di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tingkat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desa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Berkurangnya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Pendapatan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Hilangnya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Pekerjaan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1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menyebabkan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melemahnya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mengurangi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asupan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gizi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angka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kemiskinan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bertambah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Kelangkaan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Kenaikan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Harga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Pangan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Menyebabkan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harga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pangan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bergizi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menjadi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tidak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aksesibel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9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F68464-0480-498D-8A97-FA309270E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30" y="1446193"/>
            <a:ext cx="7050540" cy="40737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92EB28-D671-4F0A-8B03-346677DA1B4E}"/>
              </a:ext>
            </a:extLst>
          </p:cNvPr>
          <p:cNvSpPr txBox="1">
            <a:spLocks/>
          </p:cNvSpPr>
          <p:nvPr/>
        </p:nvSpPr>
        <p:spPr>
          <a:xfrm>
            <a:off x="600074" y="678827"/>
            <a:ext cx="11153775" cy="417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Darurat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Stunting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C40F16EF-5F2B-4792-B67D-A14BAB1497F4}"/>
              </a:ext>
            </a:extLst>
          </p:cNvPr>
          <p:cNvSpPr/>
          <p:nvPr/>
        </p:nvSpPr>
        <p:spPr>
          <a:xfrm>
            <a:off x="9030161" y="5255974"/>
            <a:ext cx="1790699" cy="1283594"/>
          </a:xfrm>
          <a:prstGeom prst="flowChartAlternateProcess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Realokasi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Pemotongan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0A56CC4-F670-4E41-82E2-B255CA880D6D}"/>
              </a:ext>
            </a:extLst>
          </p:cNvPr>
          <p:cNvSpPr/>
          <p:nvPr/>
        </p:nvSpPr>
        <p:spPr>
          <a:xfrm>
            <a:off x="1457566" y="5220297"/>
            <a:ext cx="1677013" cy="1283594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Kehilangan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6BAB3674-CDE4-4731-9C0F-9EED576010FD}"/>
              </a:ext>
            </a:extLst>
          </p:cNvPr>
          <p:cNvSpPr/>
          <p:nvPr/>
        </p:nvSpPr>
        <p:spPr>
          <a:xfrm>
            <a:off x="387462" y="2537465"/>
            <a:ext cx="1677012" cy="1382000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Kenaikan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Harga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Komoditas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C69BE4DA-0C83-4FF0-84A9-C71E993E7D7F}"/>
              </a:ext>
            </a:extLst>
          </p:cNvPr>
          <p:cNvSpPr/>
          <p:nvPr/>
        </p:nvSpPr>
        <p:spPr>
          <a:xfrm>
            <a:off x="10106652" y="2437903"/>
            <a:ext cx="1570997" cy="1353047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Social Distancing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D608E17E-9B77-4505-9D6C-18C99747180D}"/>
              </a:ext>
            </a:extLst>
          </p:cNvPr>
          <p:cNvSpPr/>
          <p:nvPr/>
        </p:nvSpPr>
        <p:spPr>
          <a:xfrm rot="5400000">
            <a:off x="1868504" y="3018915"/>
            <a:ext cx="1029722" cy="4191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7438552D-B8DC-4452-8470-D6BD2C1E625F}"/>
              </a:ext>
            </a:extLst>
          </p:cNvPr>
          <p:cNvSpPr/>
          <p:nvPr/>
        </p:nvSpPr>
        <p:spPr>
          <a:xfrm rot="2520606">
            <a:off x="2798037" y="4810115"/>
            <a:ext cx="1029722" cy="419100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A2197C63-C911-4B3B-BE9F-AEBB06A12A47}"/>
              </a:ext>
            </a:extLst>
          </p:cNvPr>
          <p:cNvSpPr/>
          <p:nvPr/>
        </p:nvSpPr>
        <p:spPr>
          <a:xfrm rot="18374254">
            <a:off x="8244482" y="5010747"/>
            <a:ext cx="1029722" cy="419100"/>
          </a:xfrm>
          <a:prstGeom prst="upArrow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8CB8D54E-565F-4B00-9823-AD27313013FA}"/>
              </a:ext>
            </a:extLst>
          </p:cNvPr>
          <p:cNvSpPr/>
          <p:nvPr/>
        </p:nvSpPr>
        <p:spPr>
          <a:xfrm rot="16200000">
            <a:off x="9349100" y="2904876"/>
            <a:ext cx="1029722" cy="419100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3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B6388-FCB7-4F71-95EE-CB84AEF16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35A5C6-6B04-4A54-A238-6B44240A06F6}"/>
              </a:ext>
            </a:extLst>
          </p:cNvPr>
          <p:cNvSpPr txBox="1">
            <a:spLocks/>
          </p:cNvSpPr>
          <p:nvPr/>
        </p:nvSpPr>
        <p:spPr>
          <a:xfrm>
            <a:off x="1304926" y="3752850"/>
            <a:ext cx="1962150" cy="3003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  <a:latin typeface="Abadi" panose="020B0604020104020204" pitchFamily="34" charset="0"/>
              </a:rPr>
              <a:t>Pemerintah tetap berkomitmen untuk melakukan pencegahan stunting pada masa pandemic.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  <a:latin typeface="Abadi" panose="020B0604020104020204" pitchFamily="34" charset="0"/>
              </a:rPr>
              <a:t>Advokasi kepada daerah tetap dilakukan bersama dengan Bappenas,  Kemendagri dan Kemendesa</a:t>
            </a:r>
            <a:endParaRPr lang="en-US" sz="16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85CEAA-D419-43A4-BE83-C4D075619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70" y="247650"/>
            <a:ext cx="9906859" cy="325755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5DF343-22B6-4308-B0AC-038F5B918B54}"/>
              </a:ext>
            </a:extLst>
          </p:cNvPr>
          <p:cNvSpPr txBox="1">
            <a:spLocks/>
          </p:cNvSpPr>
          <p:nvPr/>
        </p:nvSpPr>
        <p:spPr>
          <a:xfrm>
            <a:off x="3400854" y="3752850"/>
            <a:ext cx="1828372" cy="300354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Kampanye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diarahkan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pada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praktek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pemenuhan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gizi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, PHBS dan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pemantauan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pertumbuhan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secara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mandiri</a:t>
            </a:r>
            <a:endParaRPr lang="en-US" sz="16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A456BA-D407-4720-836D-BFB27BBD8B17}"/>
              </a:ext>
            </a:extLst>
          </p:cNvPr>
          <p:cNvSpPr txBox="1">
            <a:spLocks/>
          </p:cNvSpPr>
          <p:nvPr/>
        </p:nvSpPr>
        <p:spPr>
          <a:xfrm>
            <a:off x="7458289" y="3752850"/>
            <a:ext cx="1743074" cy="30035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Bantuan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Sosial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diberikan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kepada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masyarakat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terutama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masyarakat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tidak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mampu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dengan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penambahan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jumlah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KPM dan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jenis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makanan</a:t>
            </a:r>
            <a:endParaRPr lang="en-US" sz="16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6E8D92-825C-426A-9E61-3A14E2C1E1A1}"/>
              </a:ext>
            </a:extLst>
          </p:cNvPr>
          <p:cNvSpPr txBox="1">
            <a:spLocks/>
          </p:cNvSpPr>
          <p:nvPr/>
        </p:nvSpPr>
        <p:spPr>
          <a:xfrm>
            <a:off x="5319713" y="3752850"/>
            <a:ext cx="2033587" cy="300354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Pemotongan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anggaran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untuk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pencegahan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stunting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diminimalkan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Pendampingan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kepada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daerah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tetap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dilaksanakan</a:t>
            </a:r>
            <a:endParaRPr lang="en-US" sz="14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Intervensi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tetap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dilanjutkan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dengan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modifikasi</a:t>
            </a:r>
            <a:endParaRPr lang="en-US" sz="14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Panduan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pelaksanaan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layanan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di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masyarakat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sudah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badi" panose="020B0604020104020204" pitchFamily="34" charset="0"/>
              </a:rPr>
              <a:t>dikembangkan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.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65AF286-5B1B-4CAD-BED0-D407D43A02BD}"/>
              </a:ext>
            </a:extLst>
          </p:cNvPr>
          <p:cNvSpPr txBox="1">
            <a:spLocks/>
          </p:cNvSpPr>
          <p:nvPr/>
        </p:nvSpPr>
        <p:spPr>
          <a:xfrm>
            <a:off x="9306353" y="3752850"/>
            <a:ext cx="1580721" cy="300354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Monev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tetap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dilakukan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Dilakukan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studi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untuk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menghitung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dampak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Covid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19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terhadap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scenario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penurunan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stunting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BC5C93C-6207-4F5C-ABA1-674C761BF4D1}"/>
              </a:ext>
            </a:extLst>
          </p:cNvPr>
          <p:cNvSpPr/>
          <p:nvPr/>
        </p:nvSpPr>
        <p:spPr>
          <a:xfrm>
            <a:off x="1995488" y="3233737"/>
            <a:ext cx="581025" cy="4857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A40E469-B19F-4FA9-A965-B89C14EA6360}"/>
              </a:ext>
            </a:extLst>
          </p:cNvPr>
          <p:cNvSpPr/>
          <p:nvPr/>
        </p:nvSpPr>
        <p:spPr>
          <a:xfrm>
            <a:off x="4024527" y="3233737"/>
            <a:ext cx="581025" cy="4857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AB76A70-3AFF-4625-9AEF-43DF530EFB21}"/>
              </a:ext>
            </a:extLst>
          </p:cNvPr>
          <p:cNvSpPr/>
          <p:nvPr/>
        </p:nvSpPr>
        <p:spPr>
          <a:xfrm>
            <a:off x="8039313" y="3233736"/>
            <a:ext cx="581025" cy="4857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C482E07-B271-4BF3-B451-AD87FE347B5F}"/>
              </a:ext>
            </a:extLst>
          </p:cNvPr>
          <p:cNvSpPr/>
          <p:nvPr/>
        </p:nvSpPr>
        <p:spPr>
          <a:xfrm>
            <a:off x="9806200" y="3233737"/>
            <a:ext cx="581025" cy="4857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B62F5E6-9239-47D7-8096-B8839DDCD830}"/>
              </a:ext>
            </a:extLst>
          </p:cNvPr>
          <p:cNvSpPr/>
          <p:nvPr/>
        </p:nvSpPr>
        <p:spPr>
          <a:xfrm>
            <a:off x="6005834" y="3233736"/>
            <a:ext cx="581025" cy="4857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BF4D9C-F97B-46DD-8E2C-AE0BE888C88D}"/>
              </a:ext>
            </a:extLst>
          </p:cNvPr>
          <p:cNvSpPr txBox="1">
            <a:spLocks/>
          </p:cNvSpPr>
          <p:nvPr/>
        </p:nvSpPr>
        <p:spPr>
          <a:xfrm>
            <a:off x="719458" y="221178"/>
            <a:ext cx="11153775" cy="68369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Stranas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Stunting pada Masa Pandemic</a:t>
            </a:r>
          </a:p>
        </p:txBody>
      </p:sp>
    </p:spTree>
    <p:extLst>
      <p:ext uri="{BB962C8B-B14F-4D97-AF65-F5344CB8AC3E}">
        <p14:creationId xmlns:p14="http://schemas.microsoft.com/office/powerpoint/2010/main" val="301047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070FE4-E35B-4618-97E8-C61A0FA258CC}"/>
              </a:ext>
            </a:extLst>
          </p:cNvPr>
          <p:cNvSpPr/>
          <p:nvPr/>
        </p:nvSpPr>
        <p:spPr>
          <a:xfrm>
            <a:off x="6076676" y="1483094"/>
            <a:ext cx="5229509" cy="23927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92B9C5-3304-4DF6-8CEC-6AECE6DF8E6D}"/>
              </a:ext>
            </a:extLst>
          </p:cNvPr>
          <p:cNvSpPr/>
          <p:nvPr/>
        </p:nvSpPr>
        <p:spPr>
          <a:xfrm>
            <a:off x="837083" y="1486130"/>
            <a:ext cx="5229509" cy="2392732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2C34C9-FA9D-4549-8F26-C77BF9E13028}"/>
              </a:ext>
            </a:extLst>
          </p:cNvPr>
          <p:cNvSpPr/>
          <p:nvPr/>
        </p:nvSpPr>
        <p:spPr>
          <a:xfrm>
            <a:off x="837084" y="3867150"/>
            <a:ext cx="10459018" cy="28302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CA4CB8-78DD-4684-B75F-D0BBC0398419}"/>
              </a:ext>
            </a:extLst>
          </p:cNvPr>
          <p:cNvSpPr txBox="1">
            <a:spLocks/>
          </p:cNvSpPr>
          <p:nvPr/>
        </p:nvSpPr>
        <p:spPr>
          <a:xfrm>
            <a:off x="734775" y="61832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Mencegah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Stunting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berisirisan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Mencegah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Covid19</a:t>
            </a:r>
          </a:p>
        </p:txBody>
      </p:sp>
      <p:pic>
        <p:nvPicPr>
          <p:cNvPr id="11" name="Content Placeholder 4" descr="Man">
            <a:extLst>
              <a:ext uri="{FF2B5EF4-FFF2-40B4-BE49-F238E27FC236}">
                <a16:creationId xmlns:a16="http://schemas.microsoft.com/office/drawing/2014/main" id="{55E3666D-72F5-4F1F-A55C-838EB89A7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3043" y="2973348"/>
            <a:ext cx="1569099" cy="1535586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6B5D936-8049-49D6-8CED-E367C3A61086}"/>
              </a:ext>
            </a:extLst>
          </p:cNvPr>
          <p:cNvSpPr txBox="1">
            <a:spLocks/>
          </p:cNvSpPr>
          <p:nvPr/>
        </p:nvSpPr>
        <p:spPr>
          <a:xfrm>
            <a:off x="1554989" y="4162426"/>
            <a:ext cx="2183766" cy="854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Pemenuhan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Asupan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Gizi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6E1413-4832-47A3-9F74-30B0AC1D551A}"/>
              </a:ext>
            </a:extLst>
          </p:cNvPr>
          <p:cNvSpPr txBox="1">
            <a:spLocks/>
          </p:cNvSpPr>
          <p:nvPr/>
        </p:nvSpPr>
        <p:spPr>
          <a:xfrm>
            <a:off x="2632274" y="5079824"/>
            <a:ext cx="2183767" cy="854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Hygiene dan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Sanitasi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2788EE4-9B3A-4FAA-9804-535B71989EC2}"/>
              </a:ext>
            </a:extLst>
          </p:cNvPr>
          <p:cNvSpPr txBox="1">
            <a:spLocks/>
          </p:cNvSpPr>
          <p:nvPr/>
        </p:nvSpPr>
        <p:spPr>
          <a:xfrm>
            <a:off x="4467374" y="5560689"/>
            <a:ext cx="2024224" cy="854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Beraktifitas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255D91A-CE80-45B3-8339-332F8AABDCF7}"/>
              </a:ext>
            </a:extLst>
          </p:cNvPr>
          <p:cNvSpPr txBox="1">
            <a:spLocks/>
          </p:cNvSpPr>
          <p:nvPr/>
        </p:nvSpPr>
        <p:spPr>
          <a:xfrm>
            <a:off x="6096000" y="5560689"/>
            <a:ext cx="1817213" cy="854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Hindari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Stress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C477BCD-F1A3-4F68-8A88-72555BCB7A22}"/>
              </a:ext>
            </a:extLst>
          </p:cNvPr>
          <p:cNvSpPr txBox="1">
            <a:spLocks/>
          </p:cNvSpPr>
          <p:nvPr/>
        </p:nvSpPr>
        <p:spPr>
          <a:xfrm>
            <a:off x="7510224" y="4992765"/>
            <a:ext cx="1702913" cy="854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Istirahat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F3CF4FF-5E69-44D9-945E-5B375C0E075A}"/>
              </a:ext>
            </a:extLst>
          </p:cNvPr>
          <p:cNvSpPr txBox="1">
            <a:spLocks/>
          </p:cNvSpPr>
          <p:nvPr/>
        </p:nvSpPr>
        <p:spPr>
          <a:xfrm>
            <a:off x="8519643" y="4162427"/>
            <a:ext cx="1557499" cy="854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Merokok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3972B04-0446-4AD0-AF25-D9EFEDF06890}"/>
              </a:ext>
            </a:extLst>
          </p:cNvPr>
          <p:cNvSpPr/>
          <p:nvPr/>
        </p:nvSpPr>
        <p:spPr>
          <a:xfrm rot="21103917">
            <a:off x="3636701" y="4173322"/>
            <a:ext cx="1542726" cy="29488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26F634C-6C02-4C84-B6A8-4BA8543EBA7F}"/>
              </a:ext>
            </a:extLst>
          </p:cNvPr>
          <p:cNvSpPr/>
          <p:nvPr/>
        </p:nvSpPr>
        <p:spPr>
          <a:xfrm rot="17067327">
            <a:off x="5142458" y="4920302"/>
            <a:ext cx="871155" cy="323814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688FA9C-9BEA-49DC-99CB-BDBC5EA624E6}"/>
              </a:ext>
            </a:extLst>
          </p:cNvPr>
          <p:cNvSpPr/>
          <p:nvPr/>
        </p:nvSpPr>
        <p:spPr>
          <a:xfrm rot="14903716">
            <a:off x="6206278" y="4917917"/>
            <a:ext cx="871155" cy="323814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7FEC55F-D8A4-4F68-AFE1-B087B788B6E1}"/>
              </a:ext>
            </a:extLst>
          </p:cNvPr>
          <p:cNvSpPr/>
          <p:nvPr/>
        </p:nvSpPr>
        <p:spPr>
          <a:xfrm rot="11470226">
            <a:off x="6828181" y="4223987"/>
            <a:ext cx="1680011" cy="282503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11A7018-8A1B-4EE8-B941-2749187487DF}"/>
              </a:ext>
            </a:extLst>
          </p:cNvPr>
          <p:cNvSpPr/>
          <p:nvPr/>
        </p:nvSpPr>
        <p:spPr>
          <a:xfrm rot="19328146">
            <a:off x="4326317" y="4651848"/>
            <a:ext cx="1213897" cy="28247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D4BF661-1333-44F9-9F8B-779ADB32194D}"/>
              </a:ext>
            </a:extLst>
          </p:cNvPr>
          <p:cNvSpPr/>
          <p:nvPr/>
        </p:nvSpPr>
        <p:spPr>
          <a:xfrm rot="12992618">
            <a:off x="6568431" y="4669794"/>
            <a:ext cx="1170732" cy="33729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8D65D01-8C55-4F5F-8F7C-C62C3D41983B}"/>
              </a:ext>
            </a:extLst>
          </p:cNvPr>
          <p:cNvSpPr txBox="1">
            <a:spLocks/>
          </p:cNvSpPr>
          <p:nvPr/>
        </p:nvSpPr>
        <p:spPr>
          <a:xfrm>
            <a:off x="4212688" y="2404684"/>
            <a:ext cx="3825441" cy="65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Imunitas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DDD7D4B7-EE4E-44DB-8ED7-C8ED77A70C77}"/>
              </a:ext>
            </a:extLst>
          </p:cNvPr>
          <p:cNvSpPr/>
          <p:nvPr/>
        </p:nvSpPr>
        <p:spPr>
          <a:xfrm>
            <a:off x="6125409" y="1823737"/>
            <a:ext cx="1561827" cy="609828"/>
          </a:xfrm>
          <a:prstGeom prst="ben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C6574890-1F0B-4613-B99B-CB3646595F7E}"/>
              </a:ext>
            </a:extLst>
          </p:cNvPr>
          <p:cNvSpPr/>
          <p:nvPr/>
        </p:nvSpPr>
        <p:spPr>
          <a:xfrm rot="10800000" flipV="1">
            <a:off x="4430748" y="1821145"/>
            <a:ext cx="1561827" cy="61407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A8A6257-3FEF-4596-A2B8-87CB1399ADF7}"/>
              </a:ext>
            </a:extLst>
          </p:cNvPr>
          <p:cNvSpPr txBox="1">
            <a:spLocks/>
          </p:cNvSpPr>
          <p:nvPr/>
        </p:nvSpPr>
        <p:spPr>
          <a:xfrm>
            <a:off x="1943100" y="1747755"/>
            <a:ext cx="2626017" cy="65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Stunting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CE6C164-6A6E-490A-80C4-0CF1E80FC845}"/>
              </a:ext>
            </a:extLst>
          </p:cNvPr>
          <p:cNvSpPr txBox="1">
            <a:spLocks/>
          </p:cNvSpPr>
          <p:nvPr/>
        </p:nvSpPr>
        <p:spPr>
          <a:xfrm>
            <a:off x="7724502" y="1724334"/>
            <a:ext cx="2626017" cy="65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Tertular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</a:p>
        </p:txBody>
      </p:sp>
    </p:spTree>
    <p:extLst>
      <p:ext uri="{BB962C8B-B14F-4D97-AF65-F5344CB8AC3E}">
        <p14:creationId xmlns:p14="http://schemas.microsoft.com/office/powerpoint/2010/main" val="321720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1D1A82-5533-4215-80CD-819ABFD09AB8}"/>
              </a:ext>
            </a:extLst>
          </p:cNvPr>
          <p:cNvSpPr txBox="1">
            <a:spLocks/>
          </p:cNvSpPr>
          <p:nvPr/>
        </p:nvSpPr>
        <p:spPr>
          <a:xfrm>
            <a:off x="838200" y="75088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Panduan dan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Masyarakat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4CE5BE-C9B9-4D71-A56E-29DDDC233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Panduan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Seimbang</a:t>
            </a:r>
            <a:r>
              <a:rPr lang="en-US" dirty="0"/>
              <a:t> Pada Masa Pandemic </a:t>
            </a:r>
            <a:r>
              <a:rPr lang="en-US" dirty="0" err="1"/>
              <a:t>Covid</a:t>
            </a:r>
            <a:r>
              <a:rPr lang="en-US" dirty="0"/>
              <a:t> 19:  </a:t>
            </a:r>
            <a:r>
              <a:rPr lang="en-US" dirty="0">
                <a:hlinkClick r:id="rId2"/>
              </a:rPr>
              <a:t>https://covid19.go.id/storage/app/media/Materi%20Edukasi/final-panduan-gizi-seimbang-pada-masa-covid-19-1.pdf</a:t>
            </a:r>
            <a:endParaRPr lang="en-US" dirty="0"/>
          </a:p>
          <a:p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pada Masa </a:t>
            </a:r>
            <a:r>
              <a:rPr lang="en-US" dirty="0" err="1"/>
              <a:t>Pandemi</a:t>
            </a:r>
            <a:r>
              <a:rPr lang="en-US" dirty="0"/>
              <a:t>:  SE </a:t>
            </a:r>
            <a:r>
              <a:rPr lang="en-US" dirty="0" err="1"/>
              <a:t>Ditjend</a:t>
            </a:r>
            <a:r>
              <a:rPr lang="en-US" dirty="0"/>
              <a:t> </a:t>
            </a:r>
            <a:r>
              <a:rPr lang="en-US" dirty="0" err="1"/>
              <a:t>Kesmas</a:t>
            </a:r>
            <a:r>
              <a:rPr lang="en-US" dirty="0"/>
              <a:t> No HK.02.02/V/393/2020</a:t>
            </a:r>
          </a:p>
          <a:p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Posyandu</a:t>
            </a:r>
            <a:r>
              <a:rPr lang="en-US" dirty="0"/>
              <a:t>: Surat </a:t>
            </a:r>
            <a:r>
              <a:rPr lang="en-US" dirty="0" err="1"/>
              <a:t>Mendagri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Gubernur</a:t>
            </a:r>
            <a:r>
              <a:rPr lang="en-US" dirty="0"/>
              <a:t> dan </a:t>
            </a:r>
            <a:r>
              <a:rPr lang="en-US" dirty="0" err="1"/>
              <a:t>Bupati</a:t>
            </a:r>
            <a:r>
              <a:rPr lang="en-US" dirty="0"/>
              <a:t>/</a:t>
            </a:r>
            <a:r>
              <a:rPr lang="en-US" dirty="0" err="1"/>
              <a:t>Walikota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27 April 2020 </a:t>
            </a:r>
            <a:r>
              <a:rPr lang="en-US" dirty="0" err="1"/>
              <a:t>dengan</a:t>
            </a:r>
            <a:r>
              <a:rPr lang="en-US" dirty="0"/>
              <a:t> No 094/1737/BPD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Posyandu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19</a:t>
            </a:r>
          </a:p>
          <a:p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Imunisasi</a:t>
            </a:r>
            <a:r>
              <a:rPr lang="en-US" dirty="0"/>
              <a:t>:  SE </a:t>
            </a:r>
            <a:r>
              <a:rPr lang="en-US" dirty="0" err="1"/>
              <a:t>Ditjend</a:t>
            </a:r>
            <a:r>
              <a:rPr lang="en-US" dirty="0"/>
              <a:t> P2P No SR.02.06/41332/2020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Imunisasi</a:t>
            </a:r>
            <a:r>
              <a:rPr lang="en-US" dirty="0"/>
              <a:t> pada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masa </a:t>
            </a:r>
            <a:r>
              <a:rPr lang="en-US" dirty="0" err="1"/>
              <a:t>pandemi</a:t>
            </a:r>
            <a:r>
              <a:rPr lang="en-US" dirty="0"/>
              <a:t> Corona </a:t>
            </a:r>
            <a:r>
              <a:rPr lang="en-US" dirty="0" err="1"/>
              <a:t>Virirs</a:t>
            </a:r>
            <a:r>
              <a:rPr lang="en-US" dirty="0"/>
              <a:t> Disease 2019</a:t>
            </a:r>
          </a:p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poster dan flyer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oleh </a:t>
            </a:r>
            <a:r>
              <a:rPr lang="en-US" dirty="0" err="1"/>
              <a:t>Kemenkes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oleh UNICEF dan </a:t>
            </a:r>
            <a:r>
              <a:rPr lang="en-US" dirty="0" err="1"/>
              <a:t>mira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2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0B5B46D-5BE7-4FC7-81DA-21DE6A0D7AC0}"/>
              </a:ext>
            </a:extLst>
          </p:cNvPr>
          <p:cNvSpPr txBox="1">
            <a:spLocks/>
          </p:cNvSpPr>
          <p:nvPr/>
        </p:nvSpPr>
        <p:spPr>
          <a:xfrm>
            <a:off x="838200" y="8128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Catatan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Penutup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59BABF-EB08-4C10-9A67-9059EE60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40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Percepatan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stunting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prioritas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penyesuaian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perhatian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penangangan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darurat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Masa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darurat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penanganan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pandemic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berlangsung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lama,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pemulihan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lama masa pandemic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negative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ditimbulkan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status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pencapaian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target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pennurunan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stunting</a:t>
            </a:r>
          </a:p>
        </p:txBody>
      </p:sp>
    </p:spTree>
    <p:extLst>
      <p:ext uri="{BB962C8B-B14F-4D97-AF65-F5344CB8AC3E}">
        <p14:creationId xmlns:p14="http://schemas.microsoft.com/office/powerpoint/2010/main" val="345595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AF34-4BA6-A748-9FB0-D19C6911C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266" y="2823901"/>
            <a:ext cx="9144000" cy="752995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Bebas Neue"/>
                <a:cs typeface="Aparajita" panose="020B0502040204020203" pitchFamily="18" charset="0"/>
              </a:rPr>
              <a:t>Terima</a:t>
            </a:r>
            <a:r>
              <a:rPr lang="en-US" sz="4400" b="1" dirty="0">
                <a:latin typeface="Bebas Neue"/>
                <a:cs typeface="Aparajita" panose="020B0502040204020203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Bebas Neue"/>
                <a:cs typeface="Aparajita" panose="020B0502040204020203" pitchFamily="18" charset="0"/>
              </a:rPr>
              <a:t>Kasih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56719" y="40916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830D6-AABC-4CA3-A33C-6F8960D67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188" y="389330"/>
            <a:ext cx="1882106" cy="9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2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15069</TotalTime>
  <Words>518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Abadi</vt:lpstr>
      <vt:lpstr>Arial</vt:lpstr>
      <vt:lpstr>Arial Black</vt:lpstr>
      <vt:lpstr>Avenir Next</vt:lpstr>
      <vt:lpstr>Avenir Next Demi Bold</vt:lpstr>
      <vt:lpstr>Avenir Next Ultra Light</vt:lpstr>
      <vt:lpstr>Bebas Neue</vt:lpstr>
      <vt:lpstr>Bebas Neue Book</vt:lpstr>
      <vt:lpstr>Calibri</vt:lpstr>
      <vt:lpstr>Calibri Light</vt:lpstr>
      <vt:lpstr>Office Theme</vt:lpstr>
      <vt:lpstr>Pelaksanaan Strategi Nasional Percepatan Pencegahan Stunting Pada Masa Pandemi Covid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ASF Stunting 1</cp:lastModifiedBy>
  <cp:revision>63</cp:revision>
  <dcterms:created xsi:type="dcterms:W3CDTF">2019-07-22T16:04:52Z</dcterms:created>
  <dcterms:modified xsi:type="dcterms:W3CDTF">2020-05-12T04:18:48Z</dcterms:modified>
</cp:coreProperties>
</file>