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1"/>
  </p:sldMasterIdLst>
  <p:notesMasterIdLst>
    <p:notesMasterId r:id="rId9"/>
  </p:notesMasterIdLst>
  <p:sldIdLst>
    <p:sldId id="256" r:id="rId2"/>
    <p:sldId id="257" r:id="rId3"/>
    <p:sldId id="269" r:id="rId4"/>
    <p:sldId id="267" r:id="rId5"/>
    <p:sldId id="262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77"/>
    <p:restoredTop sz="94512"/>
  </p:normalViewPr>
  <p:slideViewPr>
    <p:cSldViewPr snapToGrid="0" snapToObjects="1">
      <p:cViewPr varScale="1">
        <p:scale>
          <a:sx n="129" d="100"/>
          <a:sy n="129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E413B-9661-BE49-A204-776ED161ED0B}" type="datetimeFigureOut">
              <a:rPr lang="en-US" smtClean="0"/>
              <a:t>5/12/20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728F-9F4B-9246-AD47-FD03CD359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29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9050-0413-FF47-94E2-233AF2B94BD8}" type="datetime1">
              <a:rPr lang="en-ID" smtClean="0"/>
              <a:t>12/05/20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ANUNG untuk TANOTO FOUND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08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7761-C592-5845-9E99-E945757ACC38}" type="datetime1">
              <a:rPr lang="en-ID" smtClean="0"/>
              <a:t>12/05/20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ANUNG untuk TANOTO FOUND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070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E6F6-E6C0-9A42-943D-F30653A26DE9}" type="datetime1">
              <a:rPr lang="en-ID" smtClean="0"/>
              <a:t>12/05/20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ANUNG untuk TANOTO FOUND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71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DE6E8-54D6-B34E-AC36-0B06502C6237}" type="datetime1">
              <a:rPr lang="en-ID" smtClean="0"/>
              <a:t>12/05/20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ANUNG untuk TANOTO FOUND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7161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9F46-FE1B-6A45-AD6A-6B176D3EA766}" type="datetime1">
              <a:rPr lang="en-ID" smtClean="0"/>
              <a:t>12/05/20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ANUNG untuk TANOTO FOUND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22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F431-B7B1-9345-9F29-396C10FF0543}" type="datetime1">
              <a:rPr lang="en-ID" smtClean="0"/>
              <a:t>12/05/20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ANUNG untuk TANOTO FOUND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318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13508-43B7-C340-8681-37FF30AC32A2}" type="datetime1">
              <a:rPr lang="en-ID" smtClean="0"/>
              <a:t>12/05/20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ANUNG untuk TANOTO FOUND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34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65D7-2B0A-884D-919E-CB48299D0034}" type="datetime1">
              <a:rPr lang="en-ID" smtClean="0"/>
              <a:t>12/05/20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ANUNG untuk TANOTO FOUND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90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264E85DD-F3AE-FC41-BF58-1FAFC6E2D32B}" type="datetime1">
              <a:rPr lang="en-ID" smtClean="0"/>
              <a:t>12/05/20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en-US"/>
              <a:t>ANUNG untuk TANOTO FOUND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498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F2F8-1DF9-484F-AE66-3FB14FAE1EFD}" type="datetime1">
              <a:rPr lang="en-ID" smtClean="0"/>
              <a:t>12/05/20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ANUNG untuk TANOTO FOUND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764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5CA5-05FB-E14F-8696-6BE5925B870D}" type="datetime1">
              <a:rPr lang="en-ID" smtClean="0"/>
              <a:t>12/05/20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ANUNG untuk TANOTO FOUND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9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81FB-0F68-BE47-B604-E51FEE4C319A}" type="datetime1">
              <a:rPr lang="en-ID" smtClean="0"/>
              <a:t>12/05/20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ANUNG untuk TANOTO FOUND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618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380E-5606-964B-AB00-7F3C1C762DFD}" type="datetime1">
              <a:rPr lang="en-ID" smtClean="0"/>
              <a:t>12/05/20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ANUNG untuk TANOTO FOUND 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9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7CCE-964C-6642-A610-77221EE2A6D8}" type="datetime1">
              <a:rPr lang="en-ID" smtClean="0"/>
              <a:t>12/05/20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ANUNG untuk TANOTO FOUND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2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E4B0-8FC8-474D-BC89-7CE4A2F18E03}" type="datetime1">
              <a:rPr lang="en-ID" smtClean="0"/>
              <a:t>12/05/20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ANUNG untuk TANOTO FOUND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47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0F99-E72B-CA4D-A6B6-E7E49ACFC5EF}" type="datetime1">
              <a:rPr lang="en-ID" smtClean="0"/>
              <a:t>12/05/20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ANUNG untuk TANOTO FOUND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492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45DA-7E0C-DE4B-A2FB-A21A80E06657}" type="datetime1">
              <a:rPr lang="en-ID" smtClean="0"/>
              <a:t>12/05/20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ANUNG untuk TANOTO FOUND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07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4FA59-E628-6940-AD31-542972AF330B}" type="datetime1">
              <a:rPr lang="en-ID" smtClean="0"/>
              <a:t>12/05/20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ANUNG untuk TANOTO FOUND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148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hyperlink" Target="mailto:sugihantonoa@yahoo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CF0EBF9-07F5-7C43-A5DB-CD71935B6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737" y="50201"/>
            <a:ext cx="1524000" cy="2104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C4740E-B87A-1047-8D30-D964AB4B1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367643"/>
            <a:ext cx="8144134" cy="2026396"/>
          </a:xfrm>
        </p:spPr>
        <p:txBody>
          <a:bodyPr anchor="ctr"/>
          <a:lstStyle/>
          <a:p>
            <a:r>
              <a:rPr lang="en-US" sz="3200" dirty="0"/>
              <a:t>KEBERLANJUTAN PENCEGAHAN DAN PENANGGULANGAN STUNTING PADA ERA PANDEMI DAN PASCA PANDEMI COVID19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12CC35E-38C2-5749-873B-7E3A39FCA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943" y="4394039"/>
            <a:ext cx="8628513" cy="164020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ANUNG SUGIHANTONO</a:t>
            </a:r>
          </a:p>
          <a:p>
            <a:r>
              <a:rPr lang="en-US" dirty="0">
                <a:solidFill>
                  <a:srgbClr val="002060"/>
                </a:solidFill>
              </a:rPr>
              <a:t>KETUA TIM AHLI GUGUS TUGAS COVID-19 JAWA TENGAH</a:t>
            </a:r>
          </a:p>
          <a:p>
            <a:r>
              <a:rPr lang="en-US" dirty="0">
                <a:solidFill>
                  <a:srgbClr val="002060"/>
                </a:solidFill>
              </a:rPr>
              <a:t>STAF PENGAJAR POLTEKES SEMARANG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sz="1700" dirty="0" err="1">
                <a:solidFill>
                  <a:srgbClr val="002060"/>
                </a:solidFill>
              </a:rPr>
              <a:t>Disampaikan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pada</a:t>
            </a:r>
            <a:r>
              <a:rPr lang="en-US" sz="1700" dirty="0">
                <a:solidFill>
                  <a:srgbClr val="002060"/>
                </a:solidFill>
              </a:rPr>
              <a:t> Webinar TANOTO FOUNDATION </a:t>
            </a:r>
            <a:r>
              <a:rPr lang="en-US" sz="1700" dirty="0" err="1">
                <a:solidFill>
                  <a:srgbClr val="002060"/>
                </a:solidFill>
              </a:rPr>
              <a:t>Selasa</a:t>
            </a:r>
            <a:r>
              <a:rPr lang="en-US" sz="1700" dirty="0">
                <a:solidFill>
                  <a:srgbClr val="002060"/>
                </a:solidFill>
              </a:rPr>
              <a:t> 12 Mei 2020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xmlns="" id="{FE6CC475-F19D-B34D-98B7-1B7D0C88C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ANUNG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/>
              <a:t>TANOTO </a:t>
            </a:r>
            <a:r>
              <a:rPr lang="en-US" smtClean="0"/>
              <a:t>FOUNDATION </a:t>
            </a:r>
            <a:r>
              <a:rPr lang="en-US"/>
              <a:t>2020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xmlns="" id="{5198A821-6261-A14D-9495-A1D4C8E12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CB9F64-AF5D-0342-964B-1ADBA9732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8952" y="2154378"/>
            <a:ext cx="1524000" cy="17403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91D09C6-B251-1E45-B050-174547B51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8952" y="3894761"/>
            <a:ext cx="1524000" cy="1498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9DEECEA-BEE4-CF4B-9861-113EE5C24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8952" y="5393361"/>
            <a:ext cx="1524000" cy="140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0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9BD804-8D77-D84E-9647-B29438DE1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SITUASI COVID19 DI JAWA TENGAH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A96BE11C-5BAA-1B4B-A244-2E0E3A19EF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184" y="2381040"/>
            <a:ext cx="6439287" cy="3598863"/>
          </a:xfr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C089E41A-B15D-4B4E-BB03-8261AC751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ANUNG untuk TANOTO FOUND 2020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3A854851-741E-3B44-BE90-CBF6ABC8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xmlns="" id="{9A0F24D6-9FD8-D74A-A3EB-3F6DBB92AB41}"/>
              </a:ext>
            </a:extLst>
          </p:cNvPr>
          <p:cNvSpPr/>
          <p:nvPr/>
        </p:nvSpPr>
        <p:spPr>
          <a:xfrm>
            <a:off x="6731073" y="3194060"/>
            <a:ext cx="375557" cy="235131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B03EC07-96F5-3C47-96F1-DF2CC36C58CC}"/>
              </a:ext>
            </a:extLst>
          </p:cNvPr>
          <p:cNvSpPr txBox="1"/>
          <p:nvPr/>
        </p:nvSpPr>
        <p:spPr>
          <a:xfrm>
            <a:off x="7233557" y="2479014"/>
            <a:ext cx="4650049" cy="34163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Ada data </a:t>
            </a:r>
            <a:r>
              <a:rPr lang="en-US" dirty="0" err="1"/>
              <a:t>sebaran</a:t>
            </a:r>
            <a:r>
              <a:rPr lang="en-US" dirty="0"/>
              <a:t> </a:t>
            </a:r>
            <a:r>
              <a:rPr lang="en-US" dirty="0" err="1"/>
              <a:t>perwilayahan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di level </a:t>
            </a:r>
            <a:r>
              <a:rPr lang="en-US" dirty="0" err="1"/>
              <a:t>Desa</a:t>
            </a:r>
            <a:r>
              <a:rPr lang="en-US" dirty="0"/>
              <a:t> – </a:t>
            </a:r>
            <a:r>
              <a:rPr lang="en-US" dirty="0" err="1"/>
              <a:t>Kelurahanan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Kab</a:t>
            </a:r>
            <a:r>
              <a:rPr lang="en-US" dirty="0"/>
              <a:t>/Kota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data </a:t>
            </a:r>
            <a:r>
              <a:rPr lang="en-US" dirty="0" err="1"/>
              <a:t>pilah</a:t>
            </a:r>
            <a:r>
              <a:rPr lang="en-US" dirty="0"/>
              <a:t> detail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produktif</a:t>
            </a:r>
            <a:r>
              <a:rPr lang="en-US" dirty="0"/>
              <a:t>,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,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nifas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data </a:t>
            </a:r>
            <a:r>
              <a:rPr lang="en-US" dirty="0" err="1"/>
              <a:t>pilah</a:t>
            </a:r>
            <a:r>
              <a:rPr lang="en-US" dirty="0"/>
              <a:t> KELUARGA ODP PDP, </a:t>
            </a:r>
            <a:r>
              <a:rPr lang="en-US" dirty="0" err="1"/>
              <a:t>Covid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,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Menyusui</a:t>
            </a:r>
            <a:r>
              <a:rPr lang="en-US" dirty="0"/>
              <a:t>,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Balita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mencakup</a:t>
            </a:r>
            <a:r>
              <a:rPr lang="en-US" dirty="0"/>
              <a:t> data Korban </a:t>
            </a:r>
            <a:r>
              <a:rPr lang="en-US" dirty="0" err="1"/>
              <a:t>Covid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kehilangan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PHK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penuurunan</a:t>
            </a:r>
            <a:r>
              <a:rPr lang="en-US" dirty="0"/>
              <a:t> </a:t>
            </a:r>
            <a:r>
              <a:rPr lang="en-US" dirty="0" err="1"/>
              <a:t>omset</a:t>
            </a:r>
            <a:r>
              <a:rPr lang="en-US" dirty="0"/>
              <a:t> </a:t>
            </a:r>
            <a:r>
              <a:rPr lang="en-US" dirty="0" err="1"/>
              <a:t>pasar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FFF9910-4106-5D46-B839-C0409353E793}"/>
              </a:ext>
            </a:extLst>
          </p:cNvPr>
          <p:cNvSpPr txBox="1"/>
          <p:nvPr/>
        </p:nvSpPr>
        <p:spPr>
          <a:xfrm>
            <a:off x="4477507" y="5974723"/>
            <a:ext cx="2204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Sumber</a:t>
            </a:r>
            <a:r>
              <a:rPr lang="en-US" sz="1200" i="1" dirty="0"/>
              <a:t> : </a:t>
            </a:r>
            <a:r>
              <a:rPr lang="en-US" sz="1200" i="1" dirty="0" err="1"/>
              <a:t>coronajateng</a:t>
            </a:r>
            <a:r>
              <a:rPr lang="en-US" sz="1200" i="1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43622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6DD226-3B92-4340-A70C-BE6164B49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SEBARAN WILAYAH DAN JENIS KELAMIN UNTUK PDP DAN COVID POSITIP DI JAWA TENGAH </a:t>
            </a:r>
            <a:r>
              <a:rPr lang="en-US" sz="2200" dirty="0"/>
              <a:t>(12 </a:t>
            </a:r>
            <a:r>
              <a:rPr lang="en-US" sz="2200" dirty="0" err="1"/>
              <a:t>mei</a:t>
            </a:r>
            <a:r>
              <a:rPr lang="en-US" sz="2200" dirty="0"/>
              <a:t> 2020)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D2660981-EB55-DB48-988B-D88868B0C5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7102" y="4439362"/>
            <a:ext cx="4697412" cy="2340367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82BBCA66-819F-0C4C-A35A-2B04E9842F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14936" y="4472036"/>
            <a:ext cx="4700588" cy="2275017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487CA9-C1C9-B340-B160-940BCFC93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ANUNG untuk TANOTO FOUND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6E5236-52B8-7449-9CD5-6B94DD6E5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75781FC-F0F8-A94F-B907-BEFE9B491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788" y="2011909"/>
            <a:ext cx="3911600" cy="2413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F5FCA3B-BB55-844E-A975-D54E7A3621E0}"/>
              </a:ext>
            </a:extLst>
          </p:cNvPr>
          <p:cNvSpPr txBox="1"/>
          <p:nvPr/>
        </p:nvSpPr>
        <p:spPr>
          <a:xfrm>
            <a:off x="130137" y="3158173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AMAN : </a:t>
            </a:r>
            <a:r>
              <a:rPr lang="en-US" dirty="0" err="1">
                <a:solidFill>
                  <a:srgbClr val="002060"/>
                </a:solidFill>
              </a:rPr>
              <a:t>Petungkriyono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Kab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Pekalongan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8708AEE5-A575-484D-A3D8-82574F0FCD6A}"/>
              </a:ext>
            </a:extLst>
          </p:cNvPr>
          <p:cNvCxnSpPr>
            <a:cxnSpLocks/>
          </p:cNvCxnSpPr>
          <p:nvPr/>
        </p:nvCxnSpPr>
        <p:spPr>
          <a:xfrm flipV="1">
            <a:off x="1469571" y="3158173"/>
            <a:ext cx="2939144" cy="32316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D8E9526-45F1-AA4C-8EA6-4E4AA9A2B33B}"/>
              </a:ext>
            </a:extLst>
          </p:cNvPr>
          <p:cNvSpPr txBox="1"/>
          <p:nvPr/>
        </p:nvSpPr>
        <p:spPr>
          <a:xfrm>
            <a:off x="277586" y="2122714"/>
            <a:ext cx="3053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STUNTING JATENG : 28%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10 KAB PRIORITAS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382561F-5C21-7448-B76C-A1715A2336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5593" y="2011909"/>
            <a:ext cx="4430067" cy="239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0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3C2B5D-4FE3-7C43-9983-84D15A34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SANDINGAN SITUASI COVID-19 DAN IBU HAMIL DAN RESIKO MALNUTRISI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195D77D-D9F9-D445-BB14-8A6D4B8A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321" y="6060557"/>
            <a:ext cx="2658302" cy="191387"/>
          </a:xfrm>
        </p:spPr>
        <p:txBody>
          <a:bodyPr/>
          <a:lstStyle/>
          <a:p>
            <a:r>
              <a:rPr lang="en-US"/>
              <a:t>ANUNG untuk TANOTO FOUND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842F9F-698D-E049-A4F4-07B6728E3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DA167ED6-8A8C-1540-B0AA-BD4F6A5986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705"/>
              </p:ext>
            </p:extLst>
          </p:nvPr>
        </p:nvGraphicFramePr>
        <p:xfrm>
          <a:off x="680321" y="2276993"/>
          <a:ext cx="10891158" cy="32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533">
                  <a:extLst>
                    <a:ext uri="{9D8B030D-6E8A-4147-A177-3AD203B41FA5}">
                      <a16:colId xmlns:a16="http://schemas.microsoft.com/office/drawing/2014/main" xmlns="" val="2299978605"/>
                    </a:ext>
                  </a:extLst>
                </a:gridCol>
                <a:gridCol w="2015504">
                  <a:extLst>
                    <a:ext uri="{9D8B030D-6E8A-4147-A177-3AD203B41FA5}">
                      <a16:colId xmlns:a16="http://schemas.microsoft.com/office/drawing/2014/main" xmlns="" val="652181471"/>
                    </a:ext>
                  </a:extLst>
                </a:gridCol>
                <a:gridCol w="852356">
                  <a:extLst>
                    <a:ext uri="{9D8B030D-6E8A-4147-A177-3AD203B41FA5}">
                      <a16:colId xmlns:a16="http://schemas.microsoft.com/office/drawing/2014/main" xmlns="" val="917429063"/>
                    </a:ext>
                  </a:extLst>
                </a:gridCol>
                <a:gridCol w="852356">
                  <a:extLst>
                    <a:ext uri="{9D8B030D-6E8A-4147-A177-3AD203B41FA5}">
                      <a16:colId xmlns:a16="http://schemas.microsoft.com/office/drawing/2014/main" xmlns="" val="2961847368"/>
                    </a:ext>
                  </a:extLst>
                </a:gridCol>
                <a:gridCol w="852356">
                  <a:extLst>
                    <a:ext uri="{9D8B030D-6E8A-4147-A177-3AD203B41FA5}">
                      <a16:colId xmlns:a16="http://schemas.microsoft.com/office/drawing/2014/main" xmlns="" val="2902163020"/>
                    </a:ext>
                  </a:extLst>
                </a:gridCol>
                <a:gridCol w="852356">
                  <a:extLst>
                    <a:ext uri="{9D8B030D-6E8A-4147-A177-3AD203B41FA5}">
                      <a16:colId xmlns:a16="http://schemas.microsoft.com/office/drawing/2014/main" xmlns="" val="2102180289"/>
                    </a:ext>
                  </a:extLst>
                </a:gridCol>
                <a:gridCol w="968940">
                  <a:extLst>
                    <a:ext uri="{9D8B030D-6E8A-4147-A177-3AD203B41FA5}">
                      <a16:colId xmlns:a16="http://schemas.microsoft.com/office/drawing/2014/main" xmlns="" val="1077134481"/>
                    </a:ext>
                  </a:extLst>
                </a:gridCol>
                <a:gridCol w="968939">
                  <a:extLst>
                    <a:ext uri="{9D8B030D-6E8A-4147-A177-3AD203B41FA5}">
                      <a16:colId xmlns:a16="http://schemas.microsoft.com/office/drawing/2014/main" xmlns="" val="2415708319"/>
                    </a:ext>
                  </a:extLst>
                </a:gridCol>
                <a:gridCol w="968939">
                  <a:extLst>
                    <a:ext uri="{9D8B030D-6E8A-4147-A177-3AD203B41FA5}">
                      <a16:colId xmlns:a16="http://schemas.microsoft.com/office/drawing/2014/main" xmlns="" val="1339076831"/>
                    </a:ext>
                  </a:extLst>
                </a:gridCol>
                <a:gridCol w="968939">
                  <a:extLst>
                    <a:ext uri="{9D8B030D-6E8A-4147-A177-3AD203B41FA5}">
                      <a16:colId xmlns:a16="http://schemas.microsoft.com/office/drawing/2014/main" xmlns="" val="1492002618"/>
                    </a:ext>
                  </a:extLst>
                </a:gridCol>
                <a:gridCol w="968940">
                  <a:extLst>
                    <a:ext uri="{9D8B030D-6E8A-4147-A177-3AD203B41FA5}">
                      <a16:colId xmlns:a16="http://schemas.microsoft.com/office/drawing/2014/main" xmlns="" val="3578027692"/>
                    </a:ext>
                  </a:extLst>
                </a:gridCol>
              </a:tblGrid>
              <a:tr h="46760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KABUPATEN/</a:t>
                      </a:r>
                    </a:p>
                    <a:p>
                      <a:pPr algn="ctr"/>
                      <a:r>
                        <a:rPr lang="en-US" dirty="0"/>
                        <a:t>KOTA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SITUASI COVID-19(7 Mei 2020)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SITUASI IBU HAMIL(April 2020)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8416061"/>
                  </a:ext>
                </a:extLst>
              </a:tr>
              <a:tr h="467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RISTI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LAHIR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KB(%)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1200558"/>
                  </a:ext>
                </a:extLst>
              </a:tr>
              <a:tr h="4676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Kota Semarang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25/94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7.678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3.733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79.76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9350850"/>
                  </a:ext>
                </a:extLst>
              </a:tr>
              <a:tr h="46760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Kab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Boyolali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6.559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67.51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9020846"/>
                  </a:ext>
                </a:extLst>
              </a:tr>
              <a:tr h="4676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Kab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Grobogan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8.689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5.516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9741136"/>
                  </a:ext>
                </a:extLst>
              </a:tr>
              <a:tr h="46760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Kab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Brebes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3.719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7.935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2068355"/>
                  </a:ext>
                </a:extLst>
              </a:tr>
              <a:tr h="467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JATENG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30994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3334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76/458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598804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44.366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130676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146964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A0AFB3C-CD8C-8D43-A68E-A2744C73847E}"/>
              </a:ext>
            </a:extLst>
          </p:cNvPr>
          <p:cNvSpPr txBox="1"/>
          <p:nvPr/>
        </p:nvSpPr>
        <p:spPr>
          <a:xfrm>
            <a:off x="3827721" y="5805377"/>
            <a:ext cx="774375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TEKANAN EKONOMI SANGAT BERAT, DAYA BELI TURUN, TAMBAHAN ORANG MISKIN BARU DI JAWA TENGAH LEBIH DARI 1.1 JUTA </a:t>
            </a:r>
            <a:r>
              <a:rPr lang="en-US" dirty="0" err="1"/>
              <a:t>khususnya</a:t>
            </a:r>
            <a:r>
              <a:rPr lang="en-US" dirty="0"/>
              <a:t> SEKTOR UMKM </a:t>
            </a:r>
            <a:r>
              <a:rPr lang="en-US" dirty="0" err="1"/>
              <a:t>dan</a:t>
            </a:r>
            <a:r>
              <a:rPr lang="en-US" dirty="0"/>
              <a:t> TENAGA HARIAN LEPAS UNSKILL</a:t>
            </a:r>
          </a:p>
        </p:txBody>
      </p:sp>
    </p:spTree>
    <p:extLst>
      <p:ext uri="{BB962C8B-B14F-4D97-AF65-F5344CB8AC3E}">
        <p14:creationId xmlns:p14="http://schemas.microsoft.com/office/powerpoint/2010/main" val="120985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B0F7FB-0F94-B242-8371-176D05D2F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KONSEP LAYANAN KIA ADEKWAT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0DBEE2A7-3C66-174B-87B2-8D91A5EF1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0" y="2288339"/>
            <a:ext cx="2427385" cy="359886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0BE0B88-7750-F845-BF84-0229B7156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23822" y="2239352"/>
            <a:ext cx="6814292" cy="385120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Layanan</a:t>
            </a:r>
            <a:r>
              <a:rPr lang="en-US" sz="2400" dirty="0"/>
              <a:t> </a:t>
            </a:r>
            <a:r>
              <a:rPr lang="en-US" sz="2400" i="1" dirty="0"/>
              <a:t>ANTE NATAL CARE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Layanan</a:t>
            </a:r>
            <a:r>
              <a:rPr lang="en-US" sz="2400" dirty="0"/>
              <a:t> PERSALINAN NAKES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rgbClr val="002060"/>
                </a:solidFill>
              </a:rPr>
              <a:t>Layanan</a:t>
            </a:r>
            <a:r>
              <a:rPr lang="en-US" sz="2400" dirty="0">
                <a:solidFill>
                  <a:srgbClr val="002060"/>
                </a:solidFill>
              </a:rPr>
              <a:t> NIFAS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rgbClr val="002060"/>
                </a:solidFill>
              </a:rPr>
              <a:t>Layanan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Kontrasepsi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Keluarga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Berencana</a:t>
            </a: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rgbClr val="002060"/>
                </a:solidFill>
              </a:rPr>
              <a:t>Layanan</a:t>
            </a:r>
            <a:r>
              <a:rPr lang="en-US" sz="2400" dirty="0">
                <a:solidFill>
                  <a:srgbClr val="002060"/>
                </a:solidFill>
              </a:rPr>
              <a:t> BAYI – BALITA (</a:t>
            </a:r>
            <a:r>
              <a:rPr lang="en-US" sz="2400" dirty="0" err="1">
                <a:solidFill>
                  <a:srgbClr val="002060"/>
                </a:solidFill>
              </a:rPr>
              <a:t>Imunisasi</a:t>
            </a:r>
            <a:r>
              <a:rPr lang="en-US" sz="2400" dirty="0">
                <a:solidFill>
                  <a:srgbClr val="002060"/>
                </a:solidFill>
              </a:rPr>
              <a:t> – </a:t>
            </a:r>
            <a:r>
              <a:rPr lang="en-US" sz="2400" dirty="0" err="1">
                <a:solidFill>
                  <a:srgbClr val="002060"/>
                </a:solidFill>
              </a:rPr>
              <a:t>Pos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Yandu</a:t>
            </a:r>
            <a:r>
              <a:rPr lang="en-US" sz="2400" dirty="0">
                <a:solidFill>
                  <a:srgbClr val="002060"/>
                </a:solidFill>
              </a:rPr>
              <a:t>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Layanan</a:t>
            </a:r>
            <a:r>
              <a:rPr lang="en-US" sz="2400" dirty="0">
                <a:solidFill>
                  <a:schemeClr val="bg1"/>
                </a:solidFill>
              </a:rPr>
              <a:t> GIZI </a:t>
            </a:r>
            <a:r>
              <a:rPr lang="en-US" sz="2400" dirty="0" err="1">
                <a:solidFill>
                  <a:schemeClr val="bg1"/>
                </a:solidFill>
              </a:rPr>
              <a:t>terkait</a:t>
            </a:r>
            <a:r>
              <a:rPr lang="en-US" sz="2400" dirty="0">
                <a:solidFill>
                  <a:schemeClr val="bg1"/>
                </a:solidFill>
              </a:rPr>
              <a:t> STUNTING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rgbClr val="002060"/>
                </a:solidFill>
              </a:rPr>
              <a:t>Layanan</a:t>
            </a:r>
            <a:r>
              <a:rPr lang="en-US" sz="2400" dirty="0">
                <a:solidFill>
                  <a:srgbClr val="002060"/>
                </a:solidFill>
              </a:rPr>
              <a:t> PENYAKIT MENULAR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Layanan</a:t>
            </a:r>
            <a:r>
              <a:rPr lang="en-US" sz="2400" dirty="0"/>
              <a:t> KDRT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Layanan</a:t>
            </a:r>
            <a:r>
              <a:rPr lang="en-US" sz="2400" dirty="0"/>
              <a:t> ADMINISTRASI KEPENDUDUKAN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Layanan</a:t>
            </a:r>
            <a:r>
              <a:rPr lang="en-US" sz="2400" dirty="0"/>
              <a:t> RUJUKAN </a:t>
            </a:r>
            <a:r>
              <a:rPr lang="en-US" sz="2400" dirty="0" err="1"/>
              <a:t>Kedaruratan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2BCEEFB-602F-9B4C-8C89-9995E3952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ANUNG untuk TANOTO FOUND 2020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BAD740-A0D1-1543-B627-43981635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xmlns="" id="{04E0B7EB-4635-684F-A65B-AAD7E20E6F9E}"/>
              </a:ext>
            </a:extLst>
          </p:cNvPr>
          <p:cNvSpPr/>
          <p:nvPr/>
        </p:nvSpPr>
        <p:spPr>
          <a:xfrm>
            <a:off x="3477985" y="2703548"/>
            <a:ext cx="375558" cy="286641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44E2B9-8EFC-694A-8A61-87C89FA99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PENUTUP</a:t>
            </a:r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xmlns="" id="{3126A94F-0BDD-184F-8991-6751EB530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ANUNG untuk TANOTO FOUND 2020</a:t>
            </a:r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xmlns="" id="{6F1251C2-8E8D-BD48-8BCC-F04EB1ED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40B4049-5CA7-5741-957B-FEA4BC169C16}"/>
              </a:ext>
            </a:extLst>
          </p:cNvPr>
          <p:cNvSpPr txBox="1"/>
          <p:nvPr/>
        </p:nvSpPr>
        <p:spPr>
          <a:xfrm>
            <a:off x="979714" y="2166218"/>
            <a:ext cx="1861457" cy="36933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CURRENT STOCK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8DFE44-ED09-BF4B-9728-2980672ACD6A}"/>
              </a:ext>
            </a:extLst>
          </p:cNvPr>
          <p:cNvSpPr txBox="1"/>
          <p:nvPr/>
        </p:nvSpPr>
        <p:spPr>
          <a:xfrm>
            <a:off x="7434943" y="2166218"/>
            <a:ext cx="1861457" cy="36933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FUTURE STOCK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03C621A4-C2BF-3B4F-9CB3-84C413F96C2E}"/>
              </a:ext>
            </a:extLst>
          </p:cNvPr>
          <p:cNvCxnSpPr/>
          <p:nvPr/>
        </p:nvCxnSpPr>
        <p:spPr>
          <a:xfrm>
            <a:off x="522506" y="2955471"/>
            <a:ext cx="931446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5A5CE81-B7B5-3741-B962-B1A5A7820F7F}"/>
              </a:ext>
            </a:extLst>
          </p:cNvPr>
          <p:cNvSpPr/>
          <p:nvPr/>
        </p:nvSpPr>
        <p:spPr>
          <a:xfrm>
            <a:off x="11101461" y="2408464"/>
            <a:ext cx="1061357" cy="1094014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2045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3428043-BB9A-6749-AB17-A13BAC00F6AF}"/>
              </a:ext>
            </a:extLst>
          </p:cNvPr>
          <p:cNvSpPr txBox="1"/>
          <p:nvPr/>
        </p:nvSpPr>
        <p:spPr>
          <a:xfrm>
            <a:off x="2955474" y="1638218"/>
            <a:ext cx="4408715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 </a:t>
            </a:r>
            <a:r>
              <a:rPr lang="en-US" dirty="0" err="1"/>
              <a:t>Anemi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KEK</a:t>
            </a:r>
          </a:p>
          <a:p>
            <a:pPr algn="ctr"/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 ODHA, Malaria, </a:t>
            </a:r>
            <a:r>
              <a:rPr lang="en-US" dirty="0" err="1"/>
              <a:t>Hipertensi</a:t>
            </a:r>
            <a:endParaRPr lang="en-US" dirty="0"/>
          </a:p>
          <a:p>
            <a:pPr algn="ctr"/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punya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sumberdaya</a:t>
            </a:r>
            <a:endParaRPr lang="en-US" dirty="0"/>
          </a:p>
          <a:p>
            <a:pPr algn="ctr"/>
            <a:r>
              <a:rPr lang="en-US" dirty="0" err="1"/>
              <a:t>Bayi</a:t>
            </a:r>
            <a:r>
              <a:rPr lang="en-US" dirty="0"/>
              <a:t> – </a:t>
            </a:r>
            <a:r>
              <a:rPr lang="en-US" dirty="0" err="1"/>
              <a:t>Balita</a:t>
            </a:r>
            <a:r>
              <a:rPr lang="en-US" dirty="0"/>
              <a:t> stunting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malnutrisi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02AD679-20FE-FA47-86D7-B2E98DE13406}"/>
              </a:ext>
            </a:extLst>
          </p:cNvPr>
          <p:cNvSpPr txBox="1"/>
          <p:nvPr/>
        </p:nvSpPr>
        <p:spPr>
          <a:xfrm>
            <a:off x="2597115" y="3195190"/>
            <a:ext cx="5125431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FASKES-NAKES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pelayanan</a:t>
            </a:r>
            <a:endParaRPr lang="en-US" dirty="0"/>
          </a:p>
          <a:p>
            <a:pPr algn="ctr"/>
            <a:r>
              <a:rPr lang="en-US" dirty="0"/>
              <a:t>PERAN SERTA MASYARAKAT focus Covid19</a:t>
            </a:r>
          </a:p>
          <a:p>
            <a:pPr algn="ctr"/>
            <a:r>
              <a:rPr lang="en-US" dirty="0"/>
              <a:t>SUMBERDAYA KESEHATAN </a:t>
            </a:r>
            <a:r>
              <a:rPr lang="en-US" dirty="0" err="1"/>
              <a:t>tersedot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Covid</a:t>
            </a:r>
            <a:r>
              <a:rPr lang="en-US" dirty="0"/>
              <a:t> 19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614184F-13CB-3A46-BAC4-A6EA7CB32F31}"/>
              </a:ext>
            </a:extLst>
          </p:cNvPr>
          <p:cNvSpPr/>
          <p:nvPr/>
        </p:nvSpPr>
        <p:spPr>
          <a:xfrm>
            <a:off x="25481" y="2408464"/>
            <a:ext cx="1061357" cy="1094014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2020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A6189777-90C5-F747-89A5-95D6706CFB92}"/>
              </a:ext>
            </a:extLst>
          </p:cNvPr>
          <p:cNvCxnSpPr/>
          <p:nvPr/>
        </p:nvCxnSpPr>
        <p:spPr>
          <a:xfrm>
            <a:off x="1338936" y="4294409"/>
            <a:ext cx="2465615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27CF90F-6439-7C41-A4E8-76CD3F9C2C24}"/>
              </a:ext>
            </a:extLst>
          </p:cNvPr>
          <p:cNvSpPr txBox="1"/>
          <p:nvPr/>
        </p:nvSpPr>
        <p:spPr>
          <a:xfrm>
            <a:off x="1665507" y="4408709"/>
            <a:ext cx="1747158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RESCUE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C66DDC8B-737E-6244-89E1-1FCC5347800A}"/>
              </a:ext>
            </a:extLst>
          </p:cNvPr>
          <p:cNvCxnSpPr/>
          <p:nvPr/>
        </p:nvCxnSpPr>
        <p:spPr>
          <a:xfrm>
            <a:off x="2926398" y="4936666"/>
            <a:ext cx="2465615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D4DCE7D-DA18-DA46-A132-0B328FAFA1DB}"/>
              </a:ext>
            </a:extLst>
          </p:cNvPr>
          <p:cNvSpPr txBox="1"/>
          <p:nvPr/>
        </p:nvSpPr>
        <p:spPr>
          <a:xfrm>
            <a:off x="3412665" y="5039688"/>
            <a:ext cx="1747158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RECOVERY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062FFA0B-71AB-1F41-9B8E-A5887FACA6A3}"/>
              </a:ext>
            </a:extLst>
          </p:cNvPr>
          <p:cNvCxnSpPr/>
          <p:nvPr/>
        </p:nvCxnSpPr>
        <p:spPr>
          <a:xfrm>
            <a:off x="4833252" y="5581429"/>
            <a:ext cx="2465615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0814C5F-0C0C-2947-BF80-661DABB23486}"/>
              </a:ext>
            </a:extLst>
          </p:cNvPr>
          <p:cNvSpPr txBox="1"/>
          <p:nvPr/>
        </p:nvSpPr>
        <p:spPr>
          <a:xfrm>
            <a:off x="5159823" y="5695729"/>
            <a:ext cx="1747158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ACCELERATE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828984-F39D-7943-89E3-2F7EDE27622F}"/>
              </a:ext>
            </a:extLst>
          </p:cNvPr>
          <p:cNvSpPr txBox="1"/>
          <p:nvPr/>
        </p:nvSpPr>
        <p:spPr>
          <a:xfrm>
            <a:off x="7886700" y="3244177"/>
            <a:ext cx="497316" cy="32382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en-US" i="1" dirty="0"/>
              <a:t>NEW NORMAL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C93CACB-20B2-FF4E-A4D7-32F5DB5C2B32}"/>
              </a:ext>
            </a:extLst>
          </p:cNvPr>
          <p:cNvSpPr/>
          <p:nvPr/>
        </p:nvSpPr>
        <p:spPr>
          <a:xfrm>
            <a:off x="8579959" y="4536556"/>
            <a:ext cx="3274101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RENCANA TINDAK LANJUT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EE7B9E18-5369-5A4A-83B3-BA14DBF29236}"/>
              </a:ext>
            </a:extLst>
          </p:cNvPr>
          <p:cNvCxnSpPr/>
          <p:nvPr/>
        </p:nvCxnSpPr>
        <p:spPr>
          <a:xfrm>
            <a:off x="10217009" y="2955471"/>
            <a:ext cx="739462" cy="0"/>
          </a:xfrm>
          <a:prstGeom prst="straightConnector1">
            <a:avLst/>
          </a:prstGeom>
          <a:ln w="57150"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F066FAEC-9169-2A4C-9445-698672DC38B7}"/>
              </a:ext>
            </a:extLst>
          </p:cNvPr>
          <p:cNvCxnSpPr/>
          <p:nvPr/>
        </p:nvCxnSpPr>
        <p:spPr>
          <a:xfrm>
            <a:off x="10238779" y="2650667"/>
            <a:ext cx="739462" cy="0"/>
          </a:xfrm>
          <a:prstGeom prst="straightConnector1">
            <a:avLst/>
          </a:prstGeom>
          <a:ln w="57150"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67E12724-189D-4147-BCDC-FC02DD9DB4B5}"/>
              </a:ext>
            </a:extLst>
          </p:cNvPr>
          <p:cNvCxnSpPr/>
          <p:nvPr/>
        </p:nvCxnSpPr>
        <p:spPr>
          <a:xfrm>
            <a:off x="10227891" y="3260271"/>
            <a:ext cx="739462" cy="0"/>
          </a:xfrm>
          <a:prstGeom prst="straightConnector1">
            <a:avLst/>
          </a:prstGeom>
          <a:ln w="57150"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B6CDD87-1D9D-B043-864F-37095573D249}"/>
              </a:ext>
            </a:extLst>
          </p:cNvPr>
          <p:cNvSpPr txBox="1"/>
          <p:nvPr/>
        </p:nvSpPr>
        <p:spPr>
          <a:xfrm>
            <a:off x="8579959" y="5039688"/>
            <a:ext cx="34450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REFORMULASI INTERVENSI</a:t>
            </a:r>
          </a:p>
          <a:p>
            <a:pPr marL="342900" indent="-342900">
              <a:buAutoNum type="arabicPeriod"/>
            </a:pPr>
            <a:r>
              <a:rPr lang="en-US" dirty="0"/>
              <a:t>TRANSFORMASI YANKES</a:t>
            </a:r>
          </a:p>
          <a:p>
            <a:pPr marL="342900" indent="-342900">
              <a:buAutoNum type="arabicPeriod"/>
            </a:pPr>
            <a:r>
              <a:rPr lang="en-US" dirty="0"/>
              <a:t>BASIS PANGAN LOKAL</a:t>
            </a:r>
          </a:p>
          <a:p>
            <a:pPr marL="342900" indent="-342900">
              <a:buAutoNum type="arabicPeriod"/>
            </a:pPr>
            <a:r>
              <a:rPr lang="en-US" dirty="0"/>
              <a:t>AKTIVASI PERAN SERTA MASY</a:t>
            </a:r>
          </a:p>
          <a:p>
            <a:pPr marL="342900" indent="-342900">
              <a:buAutoNum type="arabicPeriod"/>
            </a:pPr>
            <a:r>
              <a:rPr lang="en-US" dirty="0"/>
              <a:t>REKALKULASI TARGET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A782782-77A7-DD45-BA45-337F12F0B85D}"/>
              </a:ext>
            </a:extLst>
          </p:cNvPr>
          <p:cNvSpPr txBox="1"/>
          <p:nvPr/>
        </p:nvSpPr>
        <p:spPr>
          <a:xfrm>
            <a:off x="1665508" y="4936666"/>
            <a:ext cx="110315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15-20%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869CF33-D629-264C-AC5F-657CBB113260}"/>
              </a:ext>
            </a:extLst>
          </p:cNvPr>
          <p:cNvSpPr txBox="1"/>
          <p:nvPr/>
        </p:nvSpPr>
        <p:spPr>
          <a:xfrm>
            <a:off x="3607626" y="5479376"/>
            <a:ext cx="110315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30-45 %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B634AC4-E5CB-C34D-8F91-C57739445085}"/>
              </a:ext>
            </a:extLst>
          </p:cNvPr>
          <p:cNvSpPr txBox="1"/>
          <p:nvPr/>
        </p:nvSpPr>
        <p:spPr>
          <a:xfrm>
            <a:off x="5519907" y="6118750"/>
            <a:ext cx="110315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60—70 %</a:t>
            </a:r>
          </a:p>
        </p:txBody>
      </p:sp>
    </p:spTree>
    <p:extLst>
      <p:ext uri="{BB962C8B-B14F-4D97-AF65-F5344CB8AC3E}">
        <p14:creationId xmlns:p14="http://schemas.microsoft.com/office/powerpoint/2010/main" val="3362005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00206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5C57C0-6C92-834E-8CF4-1AC246695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/>
              <a:t>TERIMA KASIH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3C7B92-6990-9A42-AE54-E03D226FB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2592" y="4297487"/>
            <a:ext cx="4392386" cy="1704017"/>
          </a:xfrm>
        </p:spPr>
        <p:txBody>
          <a:bodyPr anchor="ctr"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sugihantonoa@yahoo.com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/>
              <a:t>+6281.2293.6774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1240B7-475E-1744-8038-2D5C7899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ANUNG untuk TANOTO FOUND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8EC8FA-0575-004B-A997-42FA2CA7E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470315B-D856-F347-85DB-FA1AC92995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44" r="18271" b="15562"/>
          <a:stretch/>
        </p:blipFill>
        <p:spPr>
          <a:xfrm>
            <a:off x="4229103" y="4232171"/>
            <a:ext cx="1681844" cy="18564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15F761D-5A04-2142-AEEE-A87294712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86" y="78248"/>
            <a:ext cx="4328099" cy="25201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041AC70-731C-1C40-A1A5-AE8BE4219F66}"/>
              </a:ext>
            </a:extLst>
          </p:cNvPr>
          <p:cNvSpPr txBox="1"/>
          <p:nvPr/>
        </p:nvSpPr>
        <p:spPr>
          <a:xfrm>
            <a:off x="1013222" y="225205"/>
            <a:ext cx="3102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#LAYANI_LINDUNGIIBU&amp;BAYI</a:t>
            </a:r>
          </a:p>
        </p:txBody>
      </p:sp>
    </p:spTree>
    <p:extLst>
      <p:ext uri="{BB962C8B-B14F-4D97-AF65-F5344CB8AC3E}">
        <p14:creationId xmlns:p14="http://schemas.microsoft.com/office/powerpoint/2010/main" val="77548265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{E62D3AF1-04F3-E348-956C-A6C533154F33}tf10001057</Template>
  <TotalTime>494</TotalTime>
  <Words>423</Words>
  <Application>Microsoft Macintosh PowerPoint</Application>
  <PresentationFormat>Widescreen</PresentationFormat>
  <Paragraphs>139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Trebuchet MS</vt:lpstr>
      <vt:lpstr>Arial</vt:lpstr>
      <vt:lpstr>Berlin</vt:lpstr>
      <vt:lpstr>KEBERLANJUTAN PENCEGAHAN DAN PENANGGULANGAN STUNTING PADA ERA PANDEMI DAN PASCA PANDEMI COVID19</vt:lpstr>
      <vt:lpstr>SITUASI COVID19 DI JAWA TENGAH</vt:lpstr>
      <vt:lpstr>SEBARAN WILAYAH DAN JENIS KELAMIN UNTUK PDP DAN COVID POSITIP DI JAWA TENGAH (12 mei 2020)</vt:lpstr>
      <vt:lpstr>SANDINGAN SITUASI COVID-19 DAN IBU HAMIL DAN RESIKO MALNUTRISI</vt:lpstr>
      <vt:lpstr>KONSEP LAYANAN KIA ADEKWAT</vt:lpstr>
      <vt:lpstr>PENUTUP</vt:lpstr>
      <vt:lpstr>TERIMA KASIH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MEMASTIKAN KUALITAS PELAYANAN KESEHATAN IBU DAN ANAK PADA MASA PANDEMI COVID-19 DI JAWA TENGAH</dc:title>
  <dc:creator>Microsoft Office User</dc:creator>
  <cp:lastModifiedBy>Microsoft Office User</cp:lastModifiedBy>
  <cp:revision>45</cp:revision>
  <dcterms:created xsi:type="dcterms:W3CDTF">2020-05-05T05:52:59Z</dcterms:created>
  <dcterms:modified xsi:type="dcterms:W3CDTF">2020-05-12T05:51:25Z</dcterms:modified>
</cp:coreProperties>
</file>