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273" r:id="rId2"/>
    <p:sldId id="323" r:id="rId3"/>
    <p:sldId id="324" r:id="rId4"/>
    <p:sldId id="326" r:id="rId5"/>
    <p:sldId id="380" r:id="rId6"/>
    <p:sldId id="378" r:id="rId7"/>
    <p:sldId id="381" r:id="rId8"/>
    <p:sldId id="383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00"/>
    <a:srgbClr val="B6D8BA"/>
    <a:srgbClr val="66FF6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22"/>
    <p:restoredTop sz="95103" autoAdjust="0"/>
  </p:normalViewPr>
  <p:slideViewPr>
    <p:cSldViewPr snapToGrid="0" snapToObjects="1">
      <p:cViewPr>
        <p:scale>
          <a:sx n="100" d="100"/>
          <a:sy n="100" d="100"/>
        </p:scale>
        <p:origin x="-672" y="15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65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628770087949517E-2"/>
          <c:y val="5.1878506492246464E-2"/>
          <c:w val="0.82699037620297489"/>
          <c:h val="0.82954553753121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tren_stunting!$C$48</c:f>
              <c:strCache>
                <c:ptCount val="1"/>
                <c:pt idx="0">
                  <c:v>kuintil 1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tren_stunting!$D$47:$H$47</c:f>
              <c:strCache>
                <c:ptCount val="5"/>
                <c:pt idx="0">
                  <c:v>SKRT 2001</c:v>
                </c:pt>
                <c:pt idx="1">
                  <c:v>SKRT 2004</c:v>
                </c:pt>
                <c:pt idx="2">
                  <c:v>RKD 2007</c:v>
                </c:pt>
                <c:pt idx="3">
                  <c:v>RKD 2010</c:v>
                </c:pt>
                <c:pt idx="4">
                  <c:v>RKD 2013</c:v>
                </c:pt>
              </c:strCache>
            </c:strRef>
          </c:cat>
          <c:val>
            <c:numRef>
              <c:f>tren_stunting!$D$48:$H$48</c:f>
              <c:numCache>
                <c:formatCode>General</c:formatCode>
                <c:ptCount val="5"/>
                <c:pt idx="0">
                  <c:v>36.800000000000004</c:v>
                </c:pt>
                <c:pt idx="1">
                  <c:v>33.700000000000003</c:v>
                </c:pt>
                <c:pt idx="2">
                  <c:v>41.6</c:v>
                </c:pt>
                <c:pt idx="3">
                  <c:v>45.5</c:v>
                </c:pt>
                <c:pt idx="4" formatCode="0.0">
                  <c:v>48.4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68-AA40-89AF-A3161DBE74DD}"/>
            </c:ext>
          </c:extLst>
        </c:ser>
        <c:ser>
          <c:idx val="1"/>
          <c:order val="1"/>
          <c:tx>
            <c:strRef>
              <c:f>tren_stunting!$C$49</c:f>
              <c:strCache>
                <c:ptCount val="1"/>
                <c:pt idx="0">
                  <c:v>kuintil 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tren_stunting!$D$47:$H$47</c:f>
              <c:strCache>
                <c:ptCount val="5"/>
                <c:pt idx="0">
                  <c:v>SKRT 2001</c:v>
                </c:pt>
                <c:pt idx="1">
                  <c:v>SKRT 2004</c:v>
                </c:pt>
                <c:pt idx="2">
                  <c:v>RKD 2007</c:v>
                </c:pt>
                <c:pt idx="3">
                  <c:v>RKD 2010</c:v>
                </c:pt>
                <c:pt idx="4">
                  <c:v>RKD 2013</c:v>
                </c:pt>
              </c:strCache>
            </c:strRef>
          </c:cat>
          <c:val>
            <c:numRef>
              <c:f>tren_stunting!$D$49:$H$49</c:f>
              <c:numCache>
                <c:formatCode>General</c:formatCode>
                <c:ptCount val="5"/>
                <c:pt idx="0">
                  <c:v>31.3</c:v>
                </c:pt>
                <c:pt idx="1">
                  <c:v>31.7</c:v>
                </c:pt>
                <c:pt idx="2">
                  <c:v>40.5</c:v>
                </c:pt>
                <c:pt idx="3">
                  <c:v>41.4</c:v>
                </c:pt>
                <c:pt idx="4" formatCode="0.0">
                  <c:v>42.4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68-AA40-89AF-A3161DBE74DD}"/>
            </c:ext>
          </c:extLst>
        </c:ser>
        <c:ser>
          <c:idx val="2"/>
          <c:order val="2"/>
          <c:tx>
            <c:strRef>
              <c:f>tren_stunting!$C$50</c:f>
              <c:strCache>
                <c:ptCount val="1"/>
                <c:pt idx="0">
                  <c:v>kuintil 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tren_stunting!$D$47:$H$47</c:f>
              <c:strCache>
                <c:ptCount val="5"/>
                <c:pt idx="0">
                  <c:v>SKRT 2001</c:v>
                </c:pt>
                <c:pt idx="1">
                  <c:v>SKRT 2004</c:v>
                </c:pt>
                <c:pt idx="2">
                  <c:v>RKD 2007</c:v>
                </c:pt>
                <c:pt idx="3">
                  <c:v>RKD 2010</c:v>
                </c:pt>
                <c:pt idx="4">
                  <c:v>RKD 2013</c:v>
                </c:pt>
              </c:strCache>
            </c:strRef>
          </c:cat>
          <c:val>
            <c:numRef>
              <c:f>tren_stunting!$D$50:$H$50</c:f>
              <c:numCache>
                <c:formatCode>General</c:formatCode>
                <c:ptCount val="5"/>
                <c:pt idx="0">
                  <c:v>29.5</c:v>
                </c:pt>
                <c:pt idx="1">
                  <c:v>27.4</c:v>
                </c:pt>
                <c:pt idx="2">
                  <c:v>37.9</c:v>
                </c:pt>
                <c:pt idx="3">
                  <c:v>36</c:v>
                </c:pt>
                <c:pt idx="4" formatCode="0.0">
                  <c:v>38.5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68-AA40-89AF-A3161DBE74DD}"/>
            </c:ext>
          </c:extLst>
        </c:ser>
        <c:ser>
          <c:idx val="3"/>
          <c:order val="3"/>
          <c:tx>
            <c:strRef>
              <c:f>tren_stunting!$C$51</c:f>
              <c:strCache>
                <c:ptCount val="1"/>
                <c:pt idx="0">
                  <c:v>kuintil 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tren_stunting!$D$47:$H$47</c:f>
              <c:strCache>
                <c:ptCount val="5"/>
                <c:pt idx="0">
                  <c:v>SKRT 2001</c:v>
                </c:pt>
                <c:pt idx="1">
                  <c:v>SKRT 2004</c:v>
                </c:pt>
                <c:pt idx="2">
                  <c:v>RKD 2007</c:v>
                </c:pt>
                <c:pt idx="3">
                  <c:v>RKD 2010</c:v>
                </c:pt>
                <c:pt idx="4">
                  <c:v>RKD 2013</c:v>
                </c:pt>
              </c:strCache>
            </c:strRef>
          </c:cat>
          <c:val>
            <c:numRef>
              <c:f>tren_stunting!$D$51:$H$51</c:f>
              <c:numCache>
                <c:formatCode>General</c:formatCode>
                <c:ptCount val="5"/>
                <c:pt idx="0">
                  <c:v>22</c:v>
                </c:pt>
                <c:pt idx="1">
                  <c:v>23.8</c:v>
                </c:pt>
                <c:pt idx="2">
                  <c:v>35.200000000000003</c:v>
                </c:pt>
                <c:pt idx="3">
                  <c:v>33.1</c:v>
                </c:pt>
                <c:pt idx="4" formatCode="0.0">
                  <c:v>32.300000000000004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968-AA40-89AF-A3161DBE74DD}"/>
            </c:ext>
          </c:extLst>
        </c:ser>
        <c:ser>
          <c:idx val="4"/>
          <c:order val="4"/>
          <c:tx>
            <c:strRef>
              <c:f>tren_stunting!$C$52</c:f>
              <c:strCache>
                <c:ptCount val="1"/>
                <c:pt idx="0">
                  <c:v>kuintil 5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tren_stunting!$D$47:$H$47</c:f>
              <c:strCache>
                <c:ptCount val="5"/>
                <c:pt idx="0">
                  <c:v>SKRT 2001</c:v>
                </c:pt>
                <c:pt idx="1">
                  <c:v>SKRT 2004</c:v>
                </c:pt>
                <c:pt idx="2">
                  <c:v>RKD 2007</c:v>
                </c:pt>
                <c:pt idx="3">
                  <c:v>RKD 2010</c:v>
                </c:pt>
                <c:pt idx="4">
                  <c:v>RKD 2013</c:v>
                </c:pt>
              </c:strCache>
            </c:strRef>
          </c:cat>
          <c:val>
            <c:numRef>
              <c:f>tren_stunting!$D$52:$H$52</c:f>
              <c:numCache>
                <c:formatCode>General</c:formatCode>
                <c:ptCount val="5"/>
                <c:pt idx="0">
                  <c:v>24.6</c:v>
                </c:pt>
                <c:pt idx="1">
                  <c:v>23.7</c:v>
                </c:pt>
                <c:pt idx="2">
                  <c:v>31.6</c:v>
                </c:pt>
                <c:pt idx="3">
                  <c:v>26.4</c:v>
                </c:pt>
                <c:pt idx="4" formatCode="0.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68-AA40-89AF-A3161DBE7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746432"/>
        <c:axId val="55757056"/>
      </c:barChart>
      <c:catAx>
        <c:axId val="6574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757056"/>
        <c:crosses val="autoZero"/>
        <c:auto val="1"/>
        <c:lblAlgn val="ctr"/>
        <c:lblOffset val="100"/>
        <c:noMultiLvlLbl val="0"/>
      </c:catAx>
      <c:valAx>
        <c:axId val="55757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74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085487170376874"/>
          <c:y val="0.30288268637601629"/>
          <c:w val="0.12914512829623126"/>
          <c:h val="0.55437637520768446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4034F-0BE4-442D-BEF0-A0880DCC06C3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2699A-B077-48E5-B5B7-B3131374F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5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2" descr="H:\Logo\LOGO TF FINAL\Tanoto logo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545" y="0"/>
            <a:ext cx="1841569" cy="9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1ADA765-9640-5443-AD78-514B41879C8D}"/>
              </a:ext>
            </a:extLst>
          </p:cNvPr>
          <p:cNvSpPr/>
          <p:nvPr userDrawn="1"/>
        </p:nvSpPr>
        <p:spPr>
          <a:xfrm>
            <a:off x="9456266" y="6637186"/>
            <a:ext cx="271848" cy="277314"/>
          </a:xfrm>
          <a:prstGeom prst="rect">
            <a:avLst/>
          </a:prstGeom>
          <a:solidFill>
            <a:srgbClr val="B4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xmlns="" id="{D7411ADD-DF39-E545-90A4-CDD9BA683AE5}"/>
              </a:ext>
            </a:extLst>
          </p:cNvPr>
          <p:cNvSpPr txBox="1">
            <a:spLocks/>
          </p:cNvSpPr>
          <p:nvPr userDrawn="1"/>
        </p:nvSpPr>
        <p:spPr>
          <a:xfrm>
            <a:off x="9399116" y="6669528"/>
            <a:ext cx="414341" cy="1884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00075B-B078-1243-953B-F0D93009C4C2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0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D580CE1-1C91-9C46-B845-04D8B312BFB6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052BD87-C32C-7D48-8A16-690CEBE4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9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D580CE1-1C91-9C46-B845-04D8B312BFB6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052BD87-C32C-7D48-8A16-690CEBE4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H:\Images\main-image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9182"/>
            <a:ext cx="9906000" cy="674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915B0CB-7F73-D84B-95B9-F137F5C8B779}"/>
              </a:ext>
            </a:extLst>
          </p:cNvPr>
          <p:cNvSpPr/>
          <p:nvPr userDrawn="1"/>
        </p:nvSpPr>
        <p:spPr>
          <a:xfrm>
            <a:off x="5135284" y="9482"/>
            <a:ext cx="4770716" cy="6848518"/>
          </a:xfrm>
          <a:prstGeom prst="rect">
            <a:avLst/>
          </a:prstGeom>
          <a:solidFill>
            <a:srgbClr val="013D1A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014798-FCDA-EB4B-A56C-2D0DDA5B7450}"/>
              </a:ext>
            </a:extLst>
          </p:cNvPr>
          <p:cNvSpPr/>
          <p:nvPr userDrawn="1"/>
        </p:nvSpPr>
        <p:spPr>
          <a:xfrm>
            <a:off x="0" y="0"/>
            <a:ext cx="9906000" cy="218364"/>
          </a:xfrm>
          <a:prstGeom prst="rect">
            <a:avLst/>
          </a:prstGeom>
          <a:solidFill>
            <a:srgbClr val="B4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xmlns="" id="{0DA197EA-C407-DC47-9B7D-E4B4614AB4F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6801" y="9118919"/>
            <a:ext cx="7921360" cy="73342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 sz="2800" b="1" dirty="0">
                <a:solidFill>
                  <a:srgbClr val="B4A367"/>
                </a:solidFill>
                <a:latin typeface="Arial" charset="0"/>
                <a:ea typeface="Arial" charset="0"/>
                <a:cs typeface="Arial" charset="0"/>
              </a:rPr>
              <a:t>CLICK TO ADD TITLE</a:t>
            </a:r>
          </a:p>
        </p:txBody>
      </p:sp>
      <p:sp>
        <p:nvSpPr>
          <p:cNvPr id="37" name="Title 18">
            <a:extLst>
              <a:ext uri="{FF2B5EF4-FFF2-40B4-BE49-F238E27FC236}">
                <a16:creationId xmlns:a16="http://schemas.microsoft.com/office/drawing/2014/main" xmlns="" id="{C1F8EA02-AB41-2648-B00A-084C8CAAEA73}"/>
              </a:ext>
            </a:extLst>
          </p:cNvPr>
          <p:cNvSpPr txBox="1">
            <a:spLocks/>
          </p:cNvSpPr>
          <p:nvPr userDrawn="1"/>
        </p:nvSpPr>
        <p:spPr>
          <a:xfrm>
            <a:off x="-1148160" y="1517451"/>
            <a:ext cx="8429070" cy="48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xmlns="" id="{FA9B73C5-0AB8-7C41-961B-E5B19E82AB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5750" y="4505325"/>
            <a:ext cx="4313238" cy="1009650"/>
          </a:xfr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baseline="0">
                <a:solidFill>
                  <a:srgbClr val="B4A3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xmlns="" id="{48F63AF0-CA6C-444F-9312-4A74B990C7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65750" y="5712547"/>
            <a:ext cx="1271985" cy="282707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00/00/0000</a:t>
            </a:r>
            <a:endParaRPr lang="en-GB" dirty="0"/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xmlns="" id="{54B9703C-572F-894F-B6CB-F590868A6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5750" y="3256487"/>
            <a:ext cx="4313238" cy="12488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3200" b="1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7" name="Picture 2" descr="H:\Logo\LOGO TF FINAL\Tanoto logo-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4323" y="-10490"/>
            <a:ext cx="1995033" cy="9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9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PT Template\sigap-back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9183"/>
            <a:ext cx="9906000" cy="67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017D69-846F-AA46-8774-5FECFFD43A48}"/>
              </a:ext>
            </a:extLst>
          </p:cNvPr>
          <p:cNvSpPr/>
          <p:nvPr userDrawn="1"/>
        </p:nvSpPr>
        <p:spPr>
          <a:xfrm>
            <a:off x="0" y="170794"/>
            <a:ext cx="9906000" cy="6597869"/>
          </a:xfrm>
          <a:prstGeom prst="rect">
            <a:avLst/>
          </a:prstGeom>
          <a:solidFill>
            <a:srgbClr val="006341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0837DA-1CD0-0847-B3FC-334500DA90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2966" y="357385"/>
            <a:ext cx="1169220" cy="42158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4682AD47-959C-9342-B368-DD06698D6F6C}"/>
              </a:ext>
            </a:extLst>
          </p:cNvPr>
          <p:cNvSpPr txBox="1">
            <a:spLocks/>
          </p:cNvSpPr>
          <p:nvPr userDrawn="1"/>
        </p:nvSpPr>
        <p:spPr>
          <a:xfrm>
            <a:off x="566836" y="4906912"/>
            <a:ext cx="5255994" cy="965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54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Terima</a:t>
            </a:r>
            <a:r>
              <a:rPr lang="en-US" sz="5400" b="1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5400" b="1" baseline="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Kasih</a:t>
            </a:r>
            <a:endParaRPr lang="en-US" sz="5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7FCC4CA-6D9D-4D4E-BDE1-C52E9AB89F4C}"/>
              </a:ext>
            </a:extLst>
          </p:cNvPr>
          <p:cNvSpPr/>
          <p:nvPr userDrawn="1"/>
        </p:nvSpPr>
        <p:spPr>
          <a:xfrm>
            <a:off x="732462" y="5717843"/>
            <a:ext cx="2852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www.tanotofoundation.org</a:t>
            </a:r>
            <a:endParaRPr lang="en-ID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B241C3B-B462-7C44-8D6F-4E97285BAA8D}"/>
              </a:ext>
            </a:extLst>
          </p:cNvPr>
          <p:cNvSpPr/>
          <p:nvPr userDrawn="1"/>
        </p:nvSpPr>
        <p:spPr>
          <a:xfrm>
            <a:off x="-32778" y="6733990"/>
            <a:ext cx="9971555" cy="164724"/>
          </a:xfrm>
          <a:prstGeom prst="rect">
            <a:avLst/>
          </a:prstGeom>
          <a:solidFill>
            <a:srgbClr val="016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F4B2914-8562-DE4E-BC8B-644B25020A22}"/>
              </a:ext>
            </a:extLst>
          </p:cNvPr>
          <p:cNvSpPr/>
          <p:nvPr userDrawn="1"/>
        </p:nvSpPr>
        <p:spPr>
          <a:xfrm>
            <a:off x="0" y="0"/>
            <a:ext cx="9906000" cy="218364"/>
          </a:xfrm>
          <a:prstGeom prst="rect">
            <a:avLst/>
          </a:prstGeom>
          <a:solidFill>
            <a:srgbClr val="B4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:\Logo\Logo Program-white-02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622" y="340110"/>
            <a:ext cx="1368682" cy="4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55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779"/>
            <a:ext cx="7696200" cy="6627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33500"/>
            <a:ext cx="9499514" cy="5114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1ADA765-9640-5443-AD78-514B41879C8D}"/>
              </a:ext>
            </a:extLst>
          </p:cNvPr>
          <p:cNvSpPr/>
          <p:nvPr userDrawn="1"/>
        </p:nvSpPr>
        <p:spPr>
          <a:xfrm>
            <a:off x="9456266" y="6637186"/>
            <a:ext cx="271848" cy="277314"/>
          </a:xfrm>
          <a:prstGeom prst="rect">
            <a:avLst/>
          </a:prstGeom>
          <a:solidFill>
            <a:srgbClr val="B4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7411ADD-DF39-E545-90A4-CDD9BA683AE5}"/>
              </a:ext>
            </a:extLst>
          </p:cNvPr>
          <p:cNvSpPr txBox="1">
            <a:spLocks/>
          </p:cNvSpPr>
          <p:nvPr userDrawn="1"/>
        </p:nvSpPr>
        <p:spPr>
          <a:xfrm>
            <a:off x="9399116" y="6669528"/>
            <a:ext cx="414341" cy="1884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00075B-B078-1243-953B-F0D93009C4C2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Picture 2" descr="H:\Logo\LOGO TF FINAL\Tanoto logo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545" y="0"/>
            <a:ext cx="1841569" cy="9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8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1ADA765-9640-5443-AD78-514B41879C8D}"/>
              </a:ext>
            </a:extLst>
          </p:cNvPr>
          <p:cNvSpPr/>
          <p:nvPr userDrawn="1"/>
        </p:nvSpPr>
        <p:spPr>
          <a:xfrm>
            <a:off x="9456266" y="6637186"/>
            <a:ext cx="271848" cy="277314"/>
          </a:xfrm>
          <a:prstGeom prst="rect">
            <a:avLst/>
          </a:prstGeom>
          <a:solidFill>
            <a:srgbClr val="B4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7411ADD-DF39-E545-90A4-CDD9BA683AE5}"/>
              </a:ext>
            </a:extLst>
          </p:cNvPr>
          <p:cNvSpPr txBox="1">
            <a:spLocks/>
          </p:cNvSpPr>
          <p:nvPr userDrawn="1"/>
        </p:nvSpPr>
        <p:spPr>
          <a:xfrm>
            <a:off x="9399116" y="6669528"/>
            <a:ext cx="414341" cy="1884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00075B-B078-1243-953B-F0D93009C4C2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" name="Picture 2" descr="H:\Logo\LOGO TF FINAL\Tanoto logo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545" y="0"/>
            <a:ext cx="1841569" cy="9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42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3" y="365128"/>
            <a:ext cx="7843837" cy="5634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ADA765-9640-5443-AD78-514B41879C8D}"/>
              </a:ext>
            </a:extLst>
          </p:cNvPr>
          <p:cNvSpPr/>
          <p:nvPr userDrawn="1"/>
        </p:nvSpPr>
        <p:spPr>
          <a:xfrm>
            <a:off x="9456266" y="6637186"/>
            <a:ext cx="271848" cy="277314"/>
          </a:xfrm>
          <a:prstGeom prst="rect">
            <a:avLst/>
          </a:prstGeom>
          <a:solidFill>
            <a:srgbClr val="B4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xmlns="" id="{D7411ADD-DF39-E545-90A4-CDD9BA683AE5}"/>
              </a:ext>
            </a:extLst>
          </p:cNvPr>
          <p:cNvSpPr txBox="1">
            <a:spLocks/>
          </p:cNvSpPr>
          <p:nvPr userDrawn="1"/>
        </p:nvSpPr>
        <p:spPr>
          <a:xfrm>
            <a:off x="9399116" y="6669528"/>
            <a:ext cx="414341" cy="1884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00075B-B078-1243-953B-F0D93009C4C2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2" name="Picture 2" descr="H:\Logo\LOGO TF FINAL\Tanoto logo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545" y="0"/>
            <a:ext cx="1841569" cy="9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4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03" y="350841"/>
            <a:ext cx="7823497" cy="577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1ADA765-9640-5443-AD78-514B41879C8D}"/>
              </a:ext>
            </a:extLst>
          </p:cNvPr>
          <p:cNvSpPr/>
          <p:nvPr userDrawn="1"/>
        </p:nvSpPr>
        <p:spPr>
          <a:xfrm>
            <a:off x="9456266" y="6637186"/>
            <a:ext cx="271848" cy="277314"/>
          </a:xfrm>
          <a:prstGeom prst="rect">
            <a:avLst/>
          </a:prstGeom>
          <a:solidFill>
            <a:srgbClr val="B4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xmlns="" id="{D7411ADD-DF39-E545-90A4-CDD9BA683AE5}"/>
              </a:ext>
            </a:extLst>
          </p:cNvPr>
          <p:cNvSpPr txBox="1">
            <a:spLocks/>
          </p:cNvSpPr>
          <p:nvPr userDrawn="1"/>
        </p:nvSpPr>
        <p:spPr>
          <a:xfrm>
            <a:off x="9399116" y="6669528"/>
            <a:ext cx="414341" cy="1884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00075B-B078-1243-953B-F0D93009C4C2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4" name="Picture 2" descr="H:\Logo\LOGO TF FINAL\Tanoto logo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545" y="16160"/>
            <a:ext cx="1841569" cy="9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55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9" y="265779"/>
            <a:ext cx="7910512" cy="6627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1ADA765-9640-5443-AD78-514B41879C8D}"/>
              </a:ext>
            </a:extLst>
          </p:cNvPr>
          <p:cNvSpPr/>
          <p:nvPr userDrawn="1"/>
        </p:nvSpPr>
        <p:spPr>
          <a:xfrm>
            <a:off x="9456266" y="6637186"/>
            <a:ext cx="271848" cy="277314"/>
          </a:xfrm>
          <a:prstGeom prst="rect">
            <a:avLst/>
          </a:prstGeom>
          <a:solidFill>
            <a:srgbClr val="B4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xmlns="" id="{D7411ADD-DF39-E545-90A4-CDD9BA683AE5}"/>
              </a:ext>
            </a:extLst>
          </p:cNvPr>
          <p:cNvSpPr txBox="1">
            <a:spLocks/>
          </p:cNvSpPr>
          <p:nvPr userDrawn="1"/>
        </p:nvSpPr>
        <p:spPr>
          <a:xfrm>
            <a:off x="9399116" y="6669528"/>
            <a:ext cx="414341" cy="1884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00075B-B078-1243-953B-F0D93009C4C2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Picture 2" descr="H:\Logo\LOGO TF FINAL\Tanoto logo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545" y="1"/>
            <a:ext cx="1841569" cy="9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52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1ADA765-9640-5443-AD78-514B41879C8D}"/>
              </a:ext>
            </a:extLst>
          </p:cNvPr>
          <p:cNvSpPr/>
          <p:nvPr userDrawn="1"/>
        </p:nvSpPr>
        <p:spPr>
          <a:xfrm>
            <a:off x="9456266" y="6637186"/>
            <a:ext cx="271848" cy="277314"/>
          </a:xfrm>
          <a:prstGeom prst="rect">
            <a:avLst/>
          </a:prstGeom>
          <a:solidFill>
            <a:srgbClr val="B4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xmlns="" id="{D7411ADD-DF39-E545-90A4-CDD9BA683AE5}"/>
              </a:ext>
            </a:extLst>
          </p:cNvPr>
          <p:cNvSpPr txBox="1">
            <a:spLocks/>
          </p:cNvSpPr>
          <p:nvPr userDrawn="1"/>
        </p:nvSpPr>
        <p:spPr>
          <a:xfrm>
            <a:off x="9399116" y="6669528"/>
            <a:ext cx="414341" cy="1884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00075B-B078-1243-953B-F0D93009C4C2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2" descr="H:\Logo\LOGO TF FINAL\Tanoto logo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545" y="0"/>
            <a:ext cx="1841569" cy="9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ADA765-9640-5443-AD78-514B41879C8D}"/>
              </a:ext>
            </a:extLst>
          </p:cNvPr>
          <p:cNvSpPr/>
          <p:nvPr userDrawn="1"/>
        </p:nvSpPr>
        <p:spPr>
          <a:xfrm>
            <a:off x="9456266" y="6637186"/>
            <a:ext cx="271848" cy="277314"/>
          </a:xfrm>
          <a:prstGeom prst="rect">
            <a:avLst/>
          </a:prstGeom>
          <a:solidFill>
            <a:srgbClr val="B4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xmlns="" id="{D7411ADD-DF39-E545-90A4-CDD9BA683AE5}"/>
              </a:ext>
            </a:extLst>
          </p:cNvPr>
          <p:cNvSpPr txBox="1">
            <a:spLocks/>
          </p:cNvSpPr>
          <p:nvPr userDrawn="1"/>
        </p:nvSpPr>
        <p:spPr>
          <a:xfrm>
            <a:off x="9399116" y="6669528"/>
            <a:ext cx="414341" cy="1884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00075B-B078-1243-953B-F0D93009C4C2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2" name="Picture 2" descr="H:\Logo\LOGO TF FINAL\Tanoto logo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545" y="18153"/>
            <a:ext cx="1841569" cy="9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12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ADA765-9640-5443-AD78-514B41879C8D}"/>
              </a:ext>
            </a:extLst>
          </p:cNvPr>
          <p:cNvSpPr/>
          <p:nvPr userDrawn="1"/>
        </p:nvSpPr>
        <p:spPr>
          <a:xfrm>
            <a:off x="9456266" y="6637186"/>
            <a:ext cx="271848" cy="277314"/>
          </a:xfrm>
          <a:prstGeom prst="rect">
            <a:avLst/>
          </a:prstGeom>
          <a:solidFill>
            <a:srgbClr val="B4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xmlns="" id="{D7411ADD-DF39-E545-90A4-CDD9BA683AE5}"/>
              </a:ext>
            </a:extLst>
          </p:cNvPr>
          <p:cNvSpPr txBox="1">
            <a:spLocks/>
          </p:cNvSpPr>
          <p:nvPr userDrawn="1"/>
        </p:nvSpPr>
        <p:spPr>
          <a:xfrm>
            <a:off x="9399116" y="6669528"/>
            <a:ext cx="414341" cy="1884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00075B-B078-1243-953B-F0D93009C4C2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2" name="Picture 2" descr="H:\Logo\LOGO TF FINAL\Tanoto logo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545" y="0"/>
            <a:ext cx="1841569" cy="9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57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5274" y="365127"/>
            <a:ext cx="7705726" cy="563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74" y="1228725"/>
            <a:ext cx="9311011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B241C3B-B462-7C44-8D6F-4E97285BAA8D}"/>
              </a:ext>
            </a:extLst>
          </p:cNvPr>
          <p:cNvSpPr/>
          <p:nvPr userDrawn="1"/>
        </p:nvSpPr>
        <p:spPr>
          <a:xfrm>
            <a:off x="-30256" y="6733990"/>
            <a:ext cx="9936256" cy="164724"/>
          </a:xfrm>
          <a:prstGeom prst="rect">
            <a:avLst/>
          </a:prstGeom>
          <a:solidFill>
            <a:srgbClr val="016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1ADA765-9640-5443-AD78-514B41879C8D}"/>
              </a:ext>
            </a:extLst>
          </p:cNvPr>
          <p:cNvSpPr/>
          <p:nvPr userDrawn="1"/>
        </p:nvSpPr>
        <p:spPr>
          <a:xfrm>
            <a:off x="9456266" y="6637186"/>
            <a:ext cx="271848" cy="277314"/>
          </a:xfrm>
          <a:prstGeom prst="rect">
            <a:avLst/>
          </a:prstGeom>
          <a:solidFill>
            <a:srgbClr val="B4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7411ADD-DF39-E545-90A4-CDD9BA683AE5}"/>
              </a:ext>
            </a:extLst>
          </p:cNvPr>
          <p:cNvSpPr txBox="1">
            <a:spLocks/>
          </p:cNvSpPr>
          <p:nvPr userDrawn="1"/>
        </p:nvSpPr>
        <p:spPr>
          <a:xfrm>
            <a:off x="9399116" y="6669528"/>
            <a:ext cx="414341" cy="1884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00075B-B078-1243-953B-F0D93009C4C2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F4B2914-8562-DE4E-BC8B-644B25020A22}"/>
              </a:ext>
            </a:extLst>
          </p:cNvPr>
          <p:cNvSpPr/>
          <p:nvPr userDrawn="1"/>
        </p:nvSpPr>
        <p:spPr>
          <a:xfrm>
            <a:off x="0" y="0"/>
            <a:ext cx="9906000" cy="218364"/>
          </a:xfrm>
          <a:prstGeom prst="rect">
            <a:avLst/>
          </a:prstGeom>
          <a:solidFill>
            <a:srgbClr val="B4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3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12-May-2020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UPAYA PENURUNAN DAN PENCEGAHAN  STUNTING </a:t>
            </a:r>
          </a:p>
          <a:p>
            <a:r>
              <a:rPr lang="en-US" dirty="0"/>
              <a:t>di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PANdemi</a:t>
            </a:r>
            <a:r>
              <a:rPr lang="en-US" dirty="0"/>
              <a:t> covid-19</a:t>
            </a: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xmlns="" id="{0D79F6F5-C060-7042-9F7C-C0851A65350E}"/>
              </a:ext>
            </a:extLst>
          </p:cNvPr>
          <p:cNvSpPr txBox="1">
            <a:spLocks/>
          </p:cNvSpPr>
          <p:nvPr/>
        </p:nvSpPr>
        <p:spPr>
          <a:xfrm>
            <a:off x="5365749" y="5429840"/>
            <a:ext cx="3778251" cy="282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Eddy Henry – Head of </a:t>
            </a:r>
            <a:r>
              <a:rPr lang="en-US" dirty="0" smtClean="0"/>
              <a:t>ECED, Tanoto Foundation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6119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B2BA7-FC82-7643-81CB-36380560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Dampak Wabah COVID-19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18ED9F-F9B3-C948-842D-90471427A328}"/>
              </a:ext>
            </a:extLst>
          </p:cNvPr>
          <p:cNvSpPr txBox="1"/>
          <p:nvPr/>
        </p:nvSpPr>
        <p:spPr>
          <a:xfrm>
            <a:off x="6074864" y="1154100"/>
            <a:ext cx="356991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err="1"/>
              <a:t>Perekonomian</a:t>
            </a:r>
            <a:r>
              <a:rPr lang="en-US" b="1" u="sng" dirty="0"/>
              <a:t> </a:t>
            </a:r>
            <a:r>
              <a:rPr lang="en-US" b="1" u="sng" dirty="0" err="1"/>
              <a:t>Keluarga</a:t>
            </a:r>
            <a:r>
              <a:rPr lang="en-US" b="1" u="sng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menurun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Penduduk</a:t>
            </a:r>
            <a:r>
              <a:rPr lang="en-US" dirty="0"/>
              <a:t> Miskin </a:t>
            </a:r>
            <a:r>
              <a:rPr lang="en-US" dirty="0" err="1"/>
              <a:t>bertambah</a:t>
            </a:r>
            <a:endParaRPr lang="en-ID" dirty="0"/>
          </a:p>
        </p:txBody>
      </p:sp>
      <p:pic>
        <p:nvPicPr>
          <p:cNvPr id="4" name="Picture 3" descr="A picture containing animal, shellfish&#10;&#10;Description automatically generated">
            <a:extLst>
              <a:ext uri="{FF2B5EF4-FFF2-40B4-BE49-F238E27FC236}">
                <a16:creationId xmlns:a16="http://schemas.microsoft.com/office/drawing/2014/main" xmlns="" id="{686D87F3-1E30-C547-98E2-FAEDFA813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709" y="2555140"/>
            <a:ext cx="1342894" cy="17170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409E183-BFEE-2541-A1C4-FF6902EC2583}"/>
              </a:ext>
            </a:extLst>
          </p:cNvPr>
          <p:cNvSpPr txBox="1"/>
          <p:nvPr/>
        </p:nvSpPr>
        <p:spPr>
          <a:xfrm>
            <a:off x="4346273" y="4711208"/>
            <a:ext cx="529850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err="1"/>
              <a:t>Layanan</a:t>
            </a:r>
            <a:r>
              <a:rPr lang="en-US" b="1" u="sng" dirty="0"/>
              <a:t> </a:t>
            </a:r>
            <a:r>
              <a:rPr lang="en-US" b="1" u="sng" dirty="0" err="1"/>
              <a:t>Kesehatan</a:t>
            </a:r>
            <a:r>
              <a:rPr lang="en-US" b="1" u="sng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Keterbatasan</a:t>
            </a:r>
            <a:r>
              <a:rPr lang="en-US" dirty="0"/>
              <a:t> / </a:t>
            </a:r>
            <a:r>
              <a:rPr lang="en-US" dirty="0" err="1"/>
              <a:t>putusnya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Dasar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obat-obatan</a:t>
            </a:r>
            <a:r>
              <a:rPr lang="en-US" dirty="0"/>
              <a:t> &amp; </a:t>
            </a:r>
            <a:r>
              <a:rPr lang="en-US" dirty="0" err="1"/>
              <a:t>supplemen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Kekhawatiran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terpapar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Meningkatnya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ID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3A714B6-27AC-B844-A137-302A3022D79D}"/>
              </a:ext>
            </a:extLst>
          </p:cNvPr>
          <p:cNvSpPr txBox="1"/>
          <p:nvPr/>
        </p:nvSpPr>
        <p:spPr>
          <a:xfrm>
            <a:off x="228600" y="4704994"/>
            <a:ext cx="381548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err="1"/>
              <a:t>Layanan</a:t>
            </a:r>
            <a:r>
              <a:rPr lang="en-US" b="1" u="sng" dirty="0"/>
              <a:t> Pendidikan &amp; </a:t>
            </a:r>
            <a:r>
              <a:rPr lang="en-US" b="1" u="sng" dirty="0" err="1"/>
              <a:t>Layanan</a:t>
            </a:r>
            <a:r>
              <a:rPr lang="en-US" b="1" u="sng" dirty="0"/>
              <a:t> </a:t>
            </a:r>
            <a:r>
              <a:rPr lang="en-US" b="1" u="sng" dirty="0" err="1"/>
              <a:t>Pendukung</a:t>
            </a:r>
            <a:r>
              <a:rPr lang="en-US" b="1" u="sng" dirty="0"/>
              <a:t>: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US" dirty="0" err="1"/>
              <a:t>Sekolah</a:t>
            </a:r>
            <a:r>
              <a:rPr lang="en-US" dirty="0"/>
              <a:t> PAUD </a:t>
            </a:r>
            <a:r>
              <a:rPr lang="en-US" dirty="0" err="1"/>
              <a:t>dihentikan</a:t>
            </a:r>
            <a:r>
              <a:rPr lang="en-US" dirty="0"/>
              <a:t> </a:t>
            </a:r>
            <a:r>
              <a:rPr lang="en-US" dirty="0" err="1"/>
              <a:t>sementara</a:t>
            </a:r>
            <a:endParaRPr lang="en-US" dirty="0"/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ID" dirty="0" err="1"/>
              <a:t>Penghentian</a:t>
            </a:r>
            <a:r>
              <a:rPr lang="en-ID" dirty="0"/>
              <a:t> / </a:t>
            </a:r>
            <a:r>
              <a:rPr lang="en-ID" dirty="0" err="1"/>
              <a:t>pembatasan</a:t>
            </a:r>
            <a:r>
              <a:rPr lang="en-ID" dirty="0"/>
              <a:t> </a:t>
            </a:r>
            <a:r>
              <a:rPr lang="en-ID" dirty="0" err="1"/>
              <a:t>kunjungan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oleh </a:t>
            </a:r>
            <a:r>
              <a:rPr lang="en-ID" dirty="0" err="1"/>
              <a:t>penyuluh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/ </a:t>
            </a:r>
            <a:r>
              <a:rPr lang="en-ID" dirty="0" err="1"/>
              <a:t>pekerja</a:t>
            </a:r>
            <a:r>
              <a:rPr lang="en-ID" dirty="0"/>
              <a:t> </a:t>
            </a:r>
            <a:r>
              <a:rPr lang="en-ID" dirty="0" err="1"/>
              <a:t>sosial</a:t>
            </a:r>
            <a:endParaRPr lang="en-ID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707E37F-B635-0C4C-8DC9-29B7065F2D50}"/>
              </a:ext>
            </a:extLst>
          </p:cNvPr>
          <p:cNvSpPr txBox="1"/>
          <p:nvPr/>
        </p:nvSpPr>
        <p:spPr>
          <a:xfrm>
            <a:off x="285228" y="1279951"/>
            <a:ext cx="282648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err="1"/>
              <a:t>Tumbuh</a:t>
            </a:r>
            <a:r>
              <a:rPr lang="en-US" b="1" u="sng" dirty="0"/>
              <a:t> </a:t>
            </a:r>
            <a:r>
              <a:rPr lang="en-US" b="1" u="sng" dirty="0" err="1"/>
              <a:t>Kembang</a:t>
            </a:r>
            <a:r>
              <a:rPr lang="en-US" b="1" u="sng" dirty="0"/>
              <a:t> </a:t>
            </a:r>
            <a:r>
              <a:rPr lang="en-US" b="1" u="sng" dirty="0" err="1"/>
              <a:t>Anak</a:t>
            </a:r>
            <a:r>
              <a:rPr lang="en-US" b="1" u="sng" dirty="0"/>
              <a:t>: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dan APE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US" dirty="0"/>
              <a:t>Abuse &amp; Neglect</a:t>
            </a:r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372CE61-C455-0E41-A4CD-3A69E21FB415}"/>
              </a:ext>
            </a:extLst>
          </p:cNvPr>
          <p:cNvSpPr txBox="1"/>
          <p:nvPr/>
        </p:nvSpPr>
        <p:spPr>
          <a:xfrm>
            <a:off x="5817671" y="2517832"/>
            <a:ext cx="381186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Parenting / </a:t>
            </a:r>
            <a:r>
              <a:rPr lang="en-US" b="1" u="sng" dirty="0" err="1"/>
              <a:t>Pengasuhan</a:t>
            </a:r>
            <a:r>
              <a:rPr lang="en-US" b="1" u="sng" dirty="0"/>
              <a:t>: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US" dirty="0" err="1"/>
              <a:t>Meningkatnya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stress </a:t>
            </a:r>
            <a:r>
              <a:rPr lang="en-US" dirty="0" err="1"/>
              <a:t>orangtua</a:t>
            </a:r>
            <a:r>
              <a:rPr lang="en-US" dirty="0"/>
              <a:t> / </a:t>
            </a:r>
            <a:r>
              <a:rPr lang="en-US" dirty="0" err="1"/>
              <a:t>pengasuh</a:t>
            </a:r>
            <a:endParaRPr lang="en-US" dirty="0"/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US" dirty="0" err="1"/>
              <a:t>Orangtua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endParaRPr lang="en-US" dirty="0"/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: </a:t>
            </a:r>
            <a:r>
              <a:rPr lang="en-US" dirty="0" err="1"/>
              <a:t>postif</a:t>
            </a:r>
            <a:r>
              <a:rPr lang="en-US" dirty="0"/>
              <a:t> &amp; </a:t>
            </a:r>
            <a:r>
              <a:rPr lang="en-US" dirty="0" err="1"/>
              <a:t>negatif</a:t>
            </a:r>
            <a:endParaRPr lang="en-US" dirty="0"/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xmlns="" id="{61E181EB-9DD0-0143-9922-8817D5EA2311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rot="5400000" flipH="1" flipV="1">
            <a:off x="4953823" y="1434099"/>
            <a:ext cx="939375" cy="13027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xmlns="" id="{F72E4EEB-07BC-9C40-968F-51062090A72C}"/>
              </a:ext>
            </a:extLst>
          </p:cNvPr>
          <p:cNvCxnSpPr>
            <a:cxnSpLocks/>
            <a:stCxn id="4" idx="3"/>
            <a:endCxn id="18" idx="1"/>
          </p:cNvCxnSpPr>
          <p:nvPr/>
        </p:nvCxnSpPr>
        <p:spPr>
          <a:xfrm flipV="1">
            <a:off x="5443603" y="3394995"/>
            <a:ext cx="374068" cy="1865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xmlns="" id="{C793E11D-FEAF-434A-8BBD-77047E2017F4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 rot="16200000" flipH="1">
            <a:off x="5664318" y="3379998"/>
            <a:ext cx="439047" cy="22233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DA1D22F-AEBD-6141-AC4A-6126B21D13A0}"/>
              </a:ext>
            </a:extLst>
          </p:cNvPr>
          <p:cNvSpPr txBox="1"/>
          <p:nvPr/>
        </p:nvSpPr>
        <p:spPr>
          <a:xfrm>
            <a:off x="276468" y="2828207"/>
            <a:ext cx="320657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err="1"/>
              <a:t>Ketersediaan</a:t>
            </a:r>
            <a:r>
              <a:rPr lang="en-US" b="1" u="sng" dirty="0"/>
              <a:t> dan </a:t>
            </a:r>
            <a:r>
              <a:rPr lang="en-US" b="1" u="sng" dirty="0" err="1"/>
              <a:t>Ketahanan</a:t>
            </a:r>
            <a:r>
              <a:rPr lang="en-US" b="1" u="sng" dirty="0"/>
              <a:t> </a:t>
            </a:r>
            <a:r>
              <a:rPr lang="en-US" b="1" u="sng" dirty="0" err="1"/>
              <a:t>Pangan</a:t>
            </a:r>
            <a:r>
              <a:rPr lang="en-US" b="1" u="sng" dirty="0"/>
              <a:t>: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US" dirty="0" err="1"/>
              <a:t>Kendala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produksi</a:t>
            </a:r>
            <a:endParaRPr lang="en-US" dirty="0"/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US" dirty="0" err="1"/>
              <a:t>Kendala</a:t>
            </a:r>
            <a:r>
              <a:rPr lang="en-US" dirty="0"/>
              <a:t> </a:t>
            </a:r>
            <a:r>
              <a:rPr lang="en-US" dirty="0" err="1"/>
              <a:t>logistik</a:t>
            </a:r>
            <a:r>
              <a:rPr lang="en-US" dirty="0"/>
              <a:t> </a:t>
            </a:r>
            <a:r>
              <a:rPr lang="en-US" dirty="0" err="1"/>
              <a:t>pemasokan</a:t>
            </a:r>
            <a:r>
              <a:rPr lang="en-US" dirty="0"/>
              <a:t> </a:t>
            </a:r>
            <a:r>
              <a:rPr lang="en-US" dirty="0" err="1"/>
              <a:t>pangan</a:t>
            </a:r>
            <a:endParaRPr lang="en-ID" dirty="0"/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xmlns="" id="{0DCCBD42-54D7-2E4B-BB06-C6E2D11EE34E}"/>
              </a:ext>
            </a:extLst>
          </p:cNvPr>
          <p:cNvCxnSpPr>
            <a:cxnSpLocks/>
            <a:endCxn id="16" idx="3"/>
          </p:cNvCxnSpPr>
          <p:nvPr/>
        </p:nvCxnSpPr>
        <p:spPr>
          <a:xfrm rot="10800000">
            <a:off x="3111711" y="1880116"/>
            <a:ext cx="1184183" cy="83535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xmlns="" id="{BD20FCBA-2BC6-C54F-9DE7-BA7327DD07BF}"/>
              </a:ext>
            </a:extLst>
          </p:cNvPr>
          <p:cNvCxnSpPr>
            <a:cxnSpLocks/>
          </p:cNvCxnSpPr>
          <p:nvPr/>
        </p:nvCxnSpPr>
        <p:spPr>
          <a:xfrm rot="5400000">
            <a:off x="3155893" y="3170669"/>
            <a:ext cx="432833" cy="263581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xmlns="" id="{6E58BF47-3016-B042-8184-1691F2C48C71}"/>
              </a:ext>
            </a:extLst>
          </p:cNvPr>
          <p:cNvCxnSpPr>
            <a:stCxn id="4" idx="1"/>
            <a:endCxn id="23" idx="3"/>
          </p:cNvCxnSpPr>
          <p:nvPr/>
        </p:nvCxnSpPr>
        <p:spPr>
          <a:xfrm rot="10800000" flipV="1">
            <a:off x="3483039" y="3413651"/>
            <a:ext cx="617671" cy="1532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13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B2BA7-FC82-7643-81CB-36380560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4461"/>
            <a:ext cx="7696200" cy="662782"/>
          </a:xfrm>
        </p:spPr>
        <p:txBody>
          <a:bodyPr>
            <a:noAutofit/>
          </a:bodyPr>
          <a:lstStyle/>
          <a:p>
            <a:r>
              <a:rPr lang="en-US" sz="2800" dirty="0" err="1"/>
              <a:t>Dampak</a:t>
            </a:r>
            <a:r>
              <a:rPr lang="en-US" sz="2800" dirty="0"/>
              <a:t> </a:t>
            </a:r>
            <a:r>
              <a:rPr lang="en-US" sz="2800" dirty="0" err="1"/>
              <a:t>wabah</a:t>
            </a:r>
            <a:r>
              <a:rPr lang="en-US" sz="2800" dirty="0"/>
              <a:t> COVID-19 pada Tingkat </a:t>
            </a:r>
            <a:r>
              <a:rPr lang="en-US" sz="2800" dirty="0" err="1"/>
              <a:t>Kemiskinan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18ED9F-F9B3-C948-842D-90471427A328}"/>
              </a:ext>
            </a:extLst>
          </p:cNvPr>
          <p:cNvSpPr txBox="1"/>
          <p:nvPr/>
        </p:nvSpPr>
        <p:spPr>
          <a:xfrm>
            <a:off x="228600" y="6082844"/>
            <a:ext cx="606769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Kemiskinan</a:t>
            </a:r>
            <a:r>
              <a:rPr lang="en-US" sz="2000" dirty="0"/>
              <a:t> dan Stunting: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menguatkan</a:t>
            </a:r>
            <a:endParaRPr lang="en-US" sz="2000" dirty="0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E3528C00-B5BF-6C4E-9AD4-A9AC78E1E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562"/>
          <a:stretch/>
        </p:blipFill>
        <p:spPr>
          <a:xfrm>
            <a:off x="228600" y="1398282"/>
            <a:ext cx="4994753" cy="3060751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CEE1E58E-CC06-A54E-9C37-4121CCA607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57317"/>
              </p:ext>
            </p:extLst>
          </p:nvPr>
        </p:nvGraphicFramePr>
        <p:xfrm>
          <a:off x="5363456" y="1828568"/>
          <a:ext cx="4444423" cy="2449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07F769-2497-C740-89F4-E9B5C2DE9506}"/>
              </a:ext>
            </a:extLst>
          </p:cNvPr>
          <p:cNvSpPr txBox="1"/>
          <p:nvPr/>
        </p:nvSpPr>
        <p:spPr>
          <a:xfrm>
            <a:off x="5335031" y="4585602"/>
            <a:ext cx="443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Tangga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Riset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Dasar.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D412C7-9073-A24A-A8DA-20B3DE480214}"/>
              </a:ext>
            </a:extLst>
          </p:cNvPr>
          <p:cNvSpPr txBox="1"/>
          <p:nvPr/>
        </p:nvSpPr>
        <p:spPr>
          <a:xfrm>
            <a:off x="134488" y="4662402"/>
            <a:ext cx="4994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SMERU Research Institute,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katadata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49E72E3-1E4E-7740-9829-F33709AC9B76}"/>
              </a:ext>
            </a:extLst>
          </p:cNvPr>
          <p:cNvSpPr txBox="1"/>
          <p:nvPr/>
        </p:nvSpPr>
        <p:spPr>
          <a:xfrm>
            <a:off x="228600" y="5459718"/>
            <a:ext cx="606769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Tingkat Stunting </a:t>
            </a:r>
            <a:r>
              <a:rPr lang="en-US" sz="2000" dirty="0" err="1"/>
              <a:t>Kemungkinan</a:t>
            </a:r>
            <a:r>
              <a:rPr lang="en-US" sz="2000" dirty="0"/>
              <a:t> Akan Naik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xmlns="" id="{D6378AC5-D38A-7D49-B037-B548974CF5A9}"/>
              </a:ext>
            </a:extLst>
          </p:cNvPr>
          <p:cNvSpPr/>
          <p:nvPr/>
        </p:nvSpPr>
        <p:spPr>
          <a:xfrm rot="5400000">
            <a:off x="6335486" y="5533648"/>
            <a:ext cx="1045029" cy="888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C14CDDC-8993-1E42-AB86-FC0EFE112975}"/>
              </a:ext>
            </a:extLst>
          </p:cNvPr>
          <p:cNvSpPr txBox="1"/>
          <p:nvPr/>
        </p:nvSpPr>
        <p:spPr>
          <a:xfrm>
            <a:off x="7406641" y="5467291"/>
            <a:ext cx="211618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Intervensi</a:t>
            </a:r>
            <a:r>
              <a:rPr lang="en-US" sz="2000" dirty="0"/>
              <a:t>!</a:t>
            </a:r>
          </a:p>
          <a:p>
            <a:pPr algn="ctr"/>
            <a:r>
              <a:rPr lang="en-US" sz="2000" dirty="0" err="1"/>
              <a:t>Sekarang</a:t>
            </a:r>
            <a:r>
              <a:rPr lang="en-US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0589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54769"/>
            <a:ext cx="7486651" cy="643866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Pertanyaan</a:t>
            </a:r>
            <a:r>
              <a:rPr lang="en-US" b="1" dirty="0"/>
              <a:t> </a:t>
            </a:r>
            <a:r>
              <a:rPr lang="en-US" b="1" dirty="0" err="1"/>
              <a:t>Besar</a:t>
            </a:r>
            <a:r>
              <a:rPr lang="en-US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9134476" cy="5457825"/>
          </a:xfrm>
        </p:spPr>
        <p:txBody>
          <a:bodyPr>
            <a:normAutofit/>
          </a:bodyPr>
          <a:lstStyle/>
          <a:p>
            <a:pPr marL="401638" indent="-401638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stunting?</a:t>
            </a:r>
          </a:p>
          <a:p>
            <a:pPr marL="401638" indent="-401638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yang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stunted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kembangnya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?</a:t>
            </a:r>
          </a:p>
          <a:p>
            <a:pPr marL="401638" indent="-401638">
              <a:lnSpc>
                <a:spcPct val="150000"/>
              </a:lnSpc>
              <a:buFont typeface="+mj-lt"/>
              <a:buAutoNum type="arabicPeriod"/>
            </a:pPr>
            <a:r>
              <a:rPr lang="id-ID" dirty="0"/>
              <a:t>Bagaimana membantu anak yang lahir dengan kondisi </a:t>
            </a:r>
            <a:r>
              <a:rPr lang="id-ID" dirty="0" err="1"/>
              <a:t>stunted</a:t>
            </a:r>
            <a:r>
              <a:rPr lang="id-ID" dirty="0"/>
              <a:t> untuk dapat mengejar tumbuh kembang mereka?</a:t>
            </a:r>
          </a:p>
        </p:txBody>
      </p:sp>
    </p:spTree>
    <p:extLst>
      <p:ext uri="{BB962C8B-B14F-4D97-AF65-F5344CB8AC3E}">
        <p14:creationId xmlns:p14="http://schemas.microsoft.com/office/powerpoint/2010/main" val="146316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C7355D-F67E-2445-9817-240F4208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Upaya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A2132B-6472-0046-AFB9-AA2181E1C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38250"/>
            <a:ext cx="9499514" cy="528637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Nutrition-specific:</a:t>
            </a:r>
          </a:p>
          <a:p>
            <a:pPr lvl="1"/>
            <a:r>
              <a:rPr lang="en-US" sz="1800" dirty="0" err="1" smtClean="0"/>
              <a:t>Meningkatkan</a:t>
            </a:r>
            <a:r>
              <a:rPr lang="en-US" sz="1800" dirty="0" smtClean="0"/>
              <a:t> </a:t>
            </a:r>
            <a:r>
              <a:rPr lang="en-US" sz="1800" dirty="0" err="1" smtClean="0"/>
              <a:t>kesadaran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pengetahuan</a:t>
            </a:r>
            <a:r>
              <a:rPr lang="en-US" sz="1800" dirty="0" smtClean="0"/>
              <a:t> </a:t>
            </a:r>
            <a:r>
              <a:rPr lang="en-US" sz="1800" dirty="0" err="1" smtClean="0"/>
              <a:t>tentang</a:t>
            </a:r>
            <a:r>
              <a:rPr lang="en-US" sz="1800" dirty="0" smtClean="0"/>
              <a:t> </a:t>
            </a:r>
            <a:r>
              <a:rPr lang="en-US" sz="1800" dirty="0" err="1" smtClean="0"/>
              <a:t>kesehatan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gizi</a:t>
            </a:r>
            <a:r>
              <a:rPr lang="en-US" sz="1800" dirty="0" smtClean="0"/>
              <a:t> </a:t>
            </a:r>
            <a:r>
              <a:rPr lang="en-US" sz="1800" dirty="0" err="1" smtClean="0"/>
              <a:t>bagi</a:t>
            </a:r>
            <a:r>
              <a:rPr lang="en-US" sz="1800" dirty="0" smtClean="0"/>
              <a:t> </a:t>
            </a:r>
            <a:r>
              <a:rPr lang="en-US" sz="1800" dirty="0" err="1" smtClean="0"/>
              <a:t>remaja</a:t>
            </a:r>
            <a:r>
              <a:rPr lang="en-US" sz="1800" dirty="0" smtClean="0"/>
              <a:t>, </a:t>
            </a:r>
            <a:r>
              <a:rPr lang="en-US" sz="1800" dirty="0" err="1" smtClean="0"/>
              <a:t>pasangan</a:t>
            </a:r>
            <a:r>
              <a:rPr lang="en-US" sz="1800" dirty="0" smtClean="0"/>
              <a:t> </a:t>
            </a:r>
            <a:r>
              <a:rPr lang="en-US" sz="1800" dirty="0" err="1" smtClean="0"/>
              <a:t>muda</a:t>
            </a:r>
            <a:r>
              <a:rPr lang="en-US" sz="1800" dirty="0" smtClean="0"/>
              <a:t>, </a:t>
            </a:r>
            <a:r>
              <a:rPr lang="en-US" sz="1800" dirty="0" err="1" smtClean="0"/>
              <a:t>wanita</a:t>
            </a:r>
            <a:r>
              <a:rPr lang="en-US" sz="1800" dirty="0" smtClean="0"/>
              <a:t> </a:t>
            </a:r>
            <a:r>
              <a:rPr lang="en-US" sz="1800" dirty="0" err="1" smtClean="0"/>
              <a:t>hamil</a:t>
            </a:r>
            <a:r>
              <a:rPr lang="en-US" sz="1800" dirty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wanita</a:t>
            </a:r>
            <a:r>
              <a:rPr lang="en-US" sz="1800" dirty="0" smtClean="0"/>
              <a:t> </a:t>
            </a:r>
            <a:r>
              <a:rPr lang="en-US" sz="1800" dirty="0" err="1" smtClean="0"/>
              <a:t>menyusui</a:t>
            </a:r>
            <a:r>
              <a:rPr lang="en-US" sz="1800" dirty="0"/>
              <a:t>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media </a:t>
            </a:r>
            <a:r>
              <a:rPr lang="en-US" sz="1800" dirty="0" err="1" smtClean="0"/>
              <a:t>sosial</a:t>
            </a:r>
            <a:r>
              <a:rPr lang="en-US" sz="1800" dirty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media </a:t>
            </a:r>
            <a:r>
              <a:rPr lang="en-US" sz="1800" dirty="0" err="1" smtClean="0"/>
              <a:t>electronik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Terus </a:t>
            </a:r>
            <a:r>
              <a:rPr lang="en-US" sz="1800" dirty="0" err="1" smtClean="0"/>
              <a:t>mempromosikan</a:t>
            </a:r>
            <a:r>
              <a:rPr lang="en-US" sz="1800" dirty="0" smtClean="0"/>
              <a:t> </a:t>
            </a:r>
            <a:r>
              <a:rPr lang="en-US" sz="1800" dirty="0" err="1" smtClean="0"/>
              <a:t>pentingnya</a:t>
            </a:r>
            <a:r>
              <a:rPr lang="en-US" sz="1800" dirty="0" smtClean="0"/>
              <a:t> </a:t>
            </a:r>
            <a:r>
              <a:rPr lang="en-US" sz="1800" dirty="0" err="1" smtClean="0"/>
              <a:t>pemberian</a:t>
            </a:r>
            <a:r>
              <a:rPr lang="en-US" sz="1800" dirty="0" smtClean="0"/>
              <a:t> ASI </a:t>
            </a:r>
            <a:r>
              <a:rPr lang="en-US" sz="1800" dirty="0" err="1" smtClean="0"/>
              <a:t>ekslusif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PMT </a:t>
            </a:r>
            <a:r>
              <a:rPr lang="en-US" sz="1800" dirty="0" err="1" smtClean="0"/>
              <a:t>bergizi</a:t>
            </a:r>
            <a:endParaRPr lang="en-US" sz="1800" dirty="0" smtClean="0"/>
          </a:p>
          <a:p>
            <a:pPr lvl="1"/>
            <a:r>
              <a:rPr lang="en-US" sz="1800" dirty="0" err="1"/>
              <a:t>Mendukung</a:t>
            </a:r>
            <a:r>
              <a:rPr lang="en-US" sz="1800" dirty="0"/>
              <a:t> </a:t>
            </a:r>
            <a:r>
              <a:rPr lang="en-US" sz="1800" dirty="0" err="1"/>
              <a:t>ketersediaan</a:t>
            </a:r>
            <a:r>
              <a:rPr lang="en-US" sz="1800" dirty="0"/>
              <a:t> </a:t>
            </a:r>
            <a:r>
              <a:rPr lang="en-US" sz="1800" dirty="0" err="1"/>
              <a:t>makanan</a:t>
            </a:r>
            <a:r>
              <a:rPr lang="en-US" sz="1800" dirty="0"/>
              <a:t> </a:t>
            </a:r>
            <a:r>
              <a:rPr lang="en-US" sz="1800" dirty="0" err="1"/>
              <a:t>bernutrisi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suplementasi</a:t>
            </a:r>
            <a:r>
              <a:rPr lang="en-US" sz="1800" dirty="0"/>
              <a:t> </a:t>
            </a:r>
            <a:r>
              <a:rPr lang="en-US" sz="1800" dirty="0" err="1"/>
              <a:t>nutrisi-mikro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wanita</a:t>
            </a:r>
            <a:r>
              <a:rPr lang="en-US" sz="1800" dirty="0"/>
              <a:t> </a:t>
            </a:r>
            <a:r>
              <a:rPr lang="en-US" sz="1800" dirty="0" err="1"/>
              <a:t>hamil</a:t>
            </a:r>
            <a:r>
              <a:rPr lang="en-US" sz="1800" dirty="0"/>
              <a:t>, </a:t>
            </a:r>
            <a:r>
              <a:rPr lang="en-US" sz="1800" dirty="0" err="1"/>
              <a:t>wanita</a:t>
            </a:r>
            <a:r>
              <a:rPr lang="en-US" sz="1800" dirty="0"/>
              <a:t> </a:t>
            </a:r>
            <a:r>
              <a:rPr lang="en-US" sz="1800" dirty="0" err="1"/>
              <a:t>menyusui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anak</a:t>
            </a:r>
            <a:r>
              <a:rPr lang="en-US" sz="1800" dirty="0"/>
              <a:t> </a:t>
            </a:r>
            <a:r>
              <a:rPr lang="en-US" sz="1800" dirty="0" err="1"/>
              <a:t>usia</a:t>
            </a:r>
            <a:r>
              <a:rPr lang="en-US" sz="1800" dirty="0"/>
              <a:t> </a:t>
            </a:r>
            <a:r>
              <a:rPr lang="en-US" sz="1800" dirty="0" err="1"/>
              <a:t>dini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yang </a:t>
            </a:r>
            <a:r>
              <a:rPr lang="en-US" sz="1800" dirty="0" err="1"/>
              <a:t>rentan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program </a:t>
            </a:r>
            <a:r>
              <a:rPr lang="en-US" sz="1800" dirty="0" err="1"/>
              <a:t>bantuan</a:t>
            </a:r>
            <a:r>
              <a:rPr lang="en-US" sz="1800" dirty="0"/>
              <a:t> </a:t>
            </a:r>
            <a:r>
              <a:rPr lang="en-US" sz="1800" dirty="0" err="1"/>
              <a:t>sosial</a:t>
            </a:r>
            <a:r>
              <a:rPr lang="en-US" sz="1800" dirty="0"/>
              <a:t>.</a:t>
            </a:r>
          </a:p>
          <a:p>
            <a:pPr lvl="1"/>
            <a:r>
              <a:rPr lang="en-US" sz="1800" dirty="0" err="1" smtClean="0"/>
              <a:t>Menyediakan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layanan</a:t>
            </a:r>
            <a:r>
              <a:rPr lang="en-US" sz="1800" dirty="0" smtClean="0"/>
              <a:t> </a:t>
            </a:r>
            <a:r>
              <a:rPr lang="en-US" sz="1800" dirty="0" err="1" smtClean="0"/>
              <a:t>darurat</a:t>
            </a:r>
            <a:r>
              <a:rPr lang="en-US" sz="1800" dirty="0" smtClean="0"/>
              <a:t> </a:t>
            </a:r>
            <a:r>
              <a:rPr lang="en-US" sz="1800" dirty="0" err="1" smtClean="0"/>
              <a:t>bagi</a:t>
            </a:r>
            <a:r>
              <a:rPr lang="en-US" sz="1800" dirty="0" smtClean="0"/>
              <a:t> </a:t>
            </a:r>
            <a:r>
              <a:rPr lang="en-US" sz="1800" dirty="0" err="1"/>
              <a:t>i</a:t>
            </a:r>
            <a:r>
              <a:rPr lang="en-US" sz="1800" dirty="0" err="1" smtClean="0"/>
              <a:t>bu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anak</a:t>
            </a:r>
            <a:r>
              <a:rPr lang="en-US" sz="1800" dirty="0" smtClean="0"/>
              <a:t> di </a:t>
            </a:r>
            <a:r>
              <a:rPr lang="en-US" sz="1800" dirty="0" err="1" smtClean="0"/>
              <a:t>puskesmas</a:t>
            </a:r>
            <a:r>
              <a:rPr lang="en-US" sz="1800" dirty="0" smtClean="0"/>
              <a:t>.</a:t>
            </a:r>
          </a:p>
          <a:p>
            <a:pPr lvl="1"/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/>
              <a:t>Nutrition-sensitive:</a:t>
            </a:r>
          </a:p>
          <a:p>
            <a:pPr lvl="1"/>
            <a:r>
              <a:rPr lang="en-US" sz="1800" dirty="0" err="1" smtClean="0"/>
              <a:t>Menyediakan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bantuan</a:t>
            </a:r>
            <a:r>
              <a:rPr lang="en-US" sz="1800" dirty="0" smtClean="0"/>
              <a:t> </a:t>
            </a:r>
            <a:r>
              <a:rPr lang="en-US" sz="1800" dirty="0" err="1" smtClean="0"/>
              <a:t>konseling</a:t>
            </a:r>
            <a:r>
              <a:rPr lang="en-US" sz="1800" dirty="0" smtClean="0"/>
              <a:t> </a:t>
            </a:r>
            <a:r>
              <a:rPr lang="en-US" sz="1800" dirty="0" err="1" smtClean="0"/>
              <a:t>psikososial</a:t>
            </a:r>
            <a:r>
              <a:rPr lang="en-US" sz="1800" dirty="0" smtClean="0"/>
              <a:t> </a:t>
            </a:r>
            <a:r>
              <a:rPr lang="en-US" sz="1800" dirty="0" err="1" smtClean="0"/>
              <a:t>bagi</a:t>
            </a:r>
            <a:r>
              <a:rPr lang="en-US" sz="1800" dirty="0" smtClean="0"/>
              <a:t> orang </a:t>
            </a:r>
            <a:r>
              <a:rPr lang="en-US" sz="1800" dirty="0" err="1" smtClean="0"/>
              <a:t>tua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err="1" smtClean="0"/>
              <a:t>Memastikan</a:t>
            </a:r>
            <a:r>
              <a:rPr lang="en-US" sz="1800" dirty="0" smtClean="0"/>
              <a:t> </a:t>
            </a:r>
            <a:r>
              <a:rPr lang="en-US" sz="1800" dirty="0" err="1" smtClean="0"/>
              <a:t>k</a:t>
            </a:r>
            <a:r>
              <a:rPr lang="en-US" sz="1800" dirty="0" err="1" smtClean="0"/>
              <a:t>etersedian</a:t>
            </a:r>
            <a:r>
              <a:rPr lang="en-US" sz="1800" dirty="0" smtClean="0"/>
              <a:t> </a:t>
            </a:r>
            <a:r>
              <a:rPr lang="en-US" sz="1800" dirty="0" err="1" smtClean="0"/>
              <a:t>sabun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mengoptimalkan</a:t>
            </a:r>
            <a:r>
              <a:rPr lang="en-US" sz="1800" dirty="0" smtClean="0"/>
              <a:t> program WASH </a:t>
            </a:r>
          </a:p>
          <a:p>
            <a:pPr lvl="1"/>
            <a:r>
              <a:rPr lang="en-US" sz="1800" dirty="0" err="1" smtClean="0"/>
              <a:t>Menyediakan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alat</a:t>
            </a:r>
            <a:r>
              <a:rPr lang="en-US" sz="1800" dirty="0" smtClean="0"/>
              <a:t> </a:t>
            </a:r>
            <a:r>
              <a:rPr lang="en-US" sz="1800" dirty="0" err="1" smtClean="0"/>
              <a:t>permainan</a:t>
            </a:r>
            <a:r>
              <a:rPr lang="en-US" sz="1800" dirty="0" smtClean="0"/>
              <a:t> </a:t>
            </a:r>
            <a:r>
              <a:rPr lang="en-US" sz="1800" dirty="0" err="1" smtClean="0"/>
              <a:t>edukatif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membantu</a:t>
            </a:r>
            <a:r>
              <a:rPr lang="en-US" sz="1800" dirty="0" smtClean="0"/>
              <a:t> orang </a:t>
            </a:r>
            <a:r>
              <a:rPr lang="en-US" sz="1800" dirty="0" err="1" smtClean="0"/>
              <a:t>tua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stimulasi</a:t>
            </a:r>
            <a:r>
              <a:rPr lang="en-US" sz="1800" dirty="0" smtClean="0"/>
              <a:t> </a:t>
            </a:r>
            <a:r>
              <a:rPr lang="en-US" sz="1800" dirty="0" err="1" smtClean="0"/>
              <a:t>sambil</a:t>
            </a:r>
            <a:r>
              <a:rPr lang="en-US" sz="1800" dirty="0" smtClean="0"/>
              <a:t> </a:t>
            </a:r>
            <a:r>
              <a:rPr lang="en-US" sz="1800" dirty="0" err="1" smtClean="0"/>
              <a:t>bermain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anak</a:t>
            </a:r>
            <a:endParaRPr lang="en-US" sz="1800" dirty="0" smtClean="0"/>
          </a:p>
          <a:p>
            <a:pPr lvl="1"/>
            <a:r>
              <a:rPr lang="en-US" sz="1800" dirty="0" err="1" smtClean="0"/>
              <a:t>Menyediakan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konten</a:t>
            </a:r>
            <a:r>
              <a:rPr lang="en-US" sz="1800" dirty="0" smtClean="0"/>
              <a:t> –</a:t>
            </a:r>
            <a:r>
              <a:rPr lang="en-US" sz="1800" dirty="0" err="1" smtClean="0"/>
              <a:t>konten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bermanfaat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beragam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orangtua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anak</a:t>
            </a:r>
            <a:r>
              <a:rPr lang="en-US" sz="1800" dirty="0" smtClean="0"/>
              <a:t> di </a:t>
            </a:r>
            <a:r>
              <a:rPr lang="en-US" sz="1800" dirty="0" err="1" smtClean="0"/>
              <a:t>televisi</a:t>
            </a:r>
            <a:r>
              <a:rPr lang="en-US" sz="1800" dirty="0" smtClean="0"/>
              <a:t>, radio, internet</a:t>
            </a:r>
          </a:p>
          <a:p>
            <a:pPr lvl="1"/>
            <a:r>
              <a:rPr lang="en-US" sz="1800" dirty="0" err="1" smtClean="0"/>
              <a:t>Memberdayakan</a:t>
            </a:r>
            <a:r>
              <a:rPr lang="en-US" sz="1800" dirty="0" smtClean="0"/>
              <a:t> </a:t>
            </a:r>
            <a:r>
              <a:rPr lang="en-US" sz="1800" dirty="0" err="1" smtClean="0"/>
              <a:t>pekerja</a:t>
            </a:r>
            <a:r>
              <a:rPr lang="en-US" sz="1800" dirty="0" smtClean="0"/>
              <a:t> </a:t>
            </a:r>
            <a:r>
              <a:rPr lang="en-US" sz="1800" dirty="0" err="1" smtClean="0"/>
              <a:t>garis</a:t>
            </a:r>
            <a:r>
              <a:rPr lang="en-US" sz="1800" dirty="0" smtClean="0"/>
              <a:t> </a:t>
            </a:r>
            <a:r>
              <a:rPr lang="en-US" sz="1800" dirty="0" err="1" smtClean="0"/>
              <a:t>depan</a:t>
            </a:r>
            <a:r>
              <a:rPr lang="en-US" sz="1800" dirty="0" smtClean="0"/>
              <a:t> (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</a:t>
            </a:r>
            <a:r>
              <a:rPr lang="en-US" sz="1800" dirty="0" err="1" smtClean="0"/>
              <a:t>kader</a:t>
            </a:r>
            <a:r>
              <a:rPr lang="en-US" sz="1800" dirty="0" smtClean="0"/>
              <a:t> </a:t>
            </a:r>
            <a:r>
              <a:rPr lang="en-US" sz="1800" dirty="0" err="1" smtClean="0"/>
              <a:t>Posyandu</a:t>
            </a:r>
            <a:r>
              <a:rPr lang="en-US" sz="1800" dirty="0" smtClean="0"/>
              <a:t>, </a:t>
            </a:r>
            <a:r>
              <a:rPr lang="en-US" sz="1800" dirty="0" err="1" smtClean="0"/>
              <a:t>Pendamping</a:t>
            </a:r>
            <a:r>
              <a:rPr lang="en-US" sz="1800" dirty="0" smtClean="0"/>
              <a:t> </a:t>
            </a:r>
            <a:r>
              <a:rPr lang="en-US" sz="1800" dirty="0" err="1" smtClean="0"/>
              <a:t>Sosial</a:t>
            </a:r>
            <a:r>
              <a:rPr lang="en-US" sz="1800" dirty="0" smtClean="0"/>
              <a:t> PKH)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terus</a:t>
            </a:r>
            <a:r>
              <a:rPr lang="en-US" sz="1800" dirty="0" smtClean="0"/>
              <a:t> </a:t>
            </a:r>
            <a:r>
              <a:rPr lang="en-US" sz="1800" dirty="0" err="1" smtClean="0"/>
              <a:t>berinteraksi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keluarga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dibantu</a:t>
            </a:r>
            <a:r>
              <a:rPr lang="en-US" sz="1800" dirty="0" smtClean="0"/>
              <a:t> 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</a:t>
            </a:r>
            <a:r>
              <a:rPr lang="en-US" sz="1800" dirty="0" err="1" smtClean="0"/>
              <a:t>telepon</a:t>
            </a:r>
            <a:r>
              <a:rPr lang="en-US" sz="1800" dirty="0" smtClean="0"/>
              <a:t>, </a:t>
            </a:r>
            <a:r>
              <a:rPr lang="en-US" sz="1800" dirty="0" err="1" smtClean="0"/>
              <a:t>whatsapp</a:t>
            </a:r>
            <a:r>
              <a:rPr lang="en-US" sz="1800" dirty="0" smtClean="0"/>
              <a:t>, home-visit (zona </a:t>
            </a:r>
            <a:r>
              <a:rPr lang="en-US" sz="1800" dirty="0" err="1" smtClean="0"/>
              <a:t>hijau</a:t>
            </a:r>
            <a:r>
              <a:rPr lang="en-US" sz="1800" dirty="0" smtClean="0"/>
              <a:t>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0117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ounded Rectangle 79"/>
          <p:cNvSpPr/>
          <p:nvPr/>
        </p:nvSpPr>
        <p:spPr>
          <a:xfrm>
            <a:off x="258791" y="3343888"/>
            <a:ext cx="9444697" cy="115908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258792" y="4576716"/>
            <a:ext cx="9444697" cy="107830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0A1B8D-06EA-CD40-BA32-088FB69F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22" y="123672"/>
            <a:ext cx="7912861" cy="6981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 err="1">
                <a:latin typeface="+mn-lt"/>
              </a:rPr>
              <a:t>Indikator</a:t>
            </a:r>
            <a:r>
              <a:rPr lang="en-US" sz="2500" dirty="0">
                <a:latin typeface="+mn-lt"/>
              </a:rPr>
              <a:t> </a:t>
            </a:r>
            <a:r>
              <a:rPr lang="en-US" sz="2500" dirty="0" err="1">
                <a:latin typeface="+mn-lt"/>
              </a:rPr>
              <a:t>Tumbuh</a:t>
            </a:r>
            <a:r>
              <a:rPr lang="en-US" sz="2500" dirty="0">
                <a:latin typeface="+mn-lt"/>
              </a:rPr>
              <a:t> </a:t>
            </a:r>
            <a:r>
              <a:rPr lang="en-US" sz="2500" dirty="0" err="1">
                <a:latin typeface="+mn-lt"/>
              </a:rPr>
              <a:t>Kembang</a:t>
            </a:r>
            <a:r>
              <a:rPr lang="en-US" sz="2500" dirty="0">
                <a:latin typeface="+mn-lt"/>
              </a:rPr>
              <a:t> </a:t>
            </a:r>
            <a:r>
              <a:rPr lang="en-US" sz="2500" dirty="0" err="1">
                <a:latin typeface="+mn-lt"/>
              </a:rPr>
              <a:t>Anak</a:t>
            </a:r>
            <a:endParaRPr lang="en-US" sz="2500" dirty="0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C8419433-72C6-4949-A3C3-86FDC7348FC2}"/>
              </a:ext>
            </a:extLst>
          </p:cNvPr>
          <p:cNvSpPr/>
          <p:nvPr/>
        </p:nvSpPr>
        <p:spPr>
          <a:xfrm>
            <a:off x="1803375" y="1518145"/>
            <a:ext cx="2224993" cy="1169185"/>
          </a:xfrm>
          <a:custGeom>
            <a:avLst/>
            <a:gdLst>
              <a:gd name="connsiteX0" fmla="*/ 0 w 2511446"/>
              <a:gd name="connsiteY0" fmla="*/ 0 h 1004578"/>
              <a:gd name="connsiteX1" fmla="*/ 2009157 w 2511446"/>
              <a:gd name="connsiteY1" fmla="*/ 0 h 1004578"/>
              <a:gd name="connsiteX2" fmla="*/ 2511446 w 2511446"/>
              <a:gd name="connsiteY2" fmla="*/ 502289 h 1004578"/>
              <a:gd name="connsiteX3" fmla="*/ 2009157 w 2511446"/>
              <a:gd name="connsiteY3" fmla="*/ 1004578 h 1004578"/>
              <a:gd name="connsiteX4" fmla="*/ 0 w 2511446"/>
              <a:gd name="connsiteY4" fmla="*/ 1004578 h 1004578"/>
              <a:gd name="connsiteX5" fmla="*/ 0 w 2511446"/>
              <a:gd name="connsiteY5" fmla="*/ 0 h 100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1446" h="1004578">
                <a:moveTo>
                  <a:pt x="0" y="0"/>
                </a:moveTo>
                <a:lnTo>
                  <a:pt x="2009157" y="0"/>
                </a:lnTo>
                <a:lnTo>
                  <a:pt x="2511446" y="502289"/>
                </a:lnTo>
                <a:lnTo>
                  <a:pt x="2009157" y="1004578"/>
                </a:lnTo>
                <a:lnTo>
                  <a:pt x="0" y="10045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368" tIns="138684" rIns="320486" bIns="138684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B60F547A-2FFE-9B4E-BC71-3318BB87FD08}"/>
              </a:ext>
            </a:extLst>
          </p:cNvPr>
          <p:cNvSpPr/>
          <p:nvPr/>
        </p:nvSpPr>
        <p:spPr>
          <a:xfrm>
            <a:off x="3526080" y="1518145"/>
            <a:ext cx="2511446" cy="1169181"/>
          </a:xfrm>
          <a:custGeom>
            <a:avLst/>
            <a:gdLst>
              <a:gd name="connsiteX0" fmla="*/ 0 w 2511446"/>
              <a:gd name="connsiteY0" fmla="*/ 0 h 1004578"/>
              <a:gd name="connsiteX1" fmla="*/ 2009157 w 2511446"/>
              <a:gd name="connsiteY1" fmla="*/ 0 h 1004578"/>
              <a:gd name="connsiteX2" fmla="*/ 2511446 w 2511446"/>
              <a:gd name="connsiteY2" fmla="*/ 502289 h 1004578"/>
              <a:gd name="connsiteX3" fmla="*/ 2009157 w 2511446"/>
              <a:gd name="connsiteY3" fmla="*/ 1004578 h 1004578"/>
              <a:gd name="connsiteX4" fmla="*/ 0 w 2511446"/>
              <a:gd name="connsiteY4" fmla="*/ 1004578 h 1004578"/>
              <a:gd name="connsiteX5" fmla="*/ 502289 w 2511446"/>
              <a:gd name="connsiteY5" fmla="*/ 502289 h 1004578"/>
              <a:gd name="connsiteX6" fmla="*/ 0 w 2511446"/>
              <a:gd name="connsiteY6" fmla="*/ 0 h 100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1446" h="1004578">
                <a:moveTo>
                  <a:pt x="0" y="0"/>
                </a:moveTo>
                <a:lnTo>
                  <a:pt x="2009157" y="0"/>
                </a:lnTo>
                <a:lnTo>
                  <a:pt x="2511446" y="502289"/>
                </a:lnTo>
                <a:lnTo>
                  <a:pt x="2009157" y="1004578"/>
                </a:lnTo>
                <a:lnTo>
                  <a:pt x="0" y="1004578"/>
                </a:lnTo>
                <a:lnTo>
                  <a:pt x="502289" y="5022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0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8311" tIns="117348" rIns="560963" bIns="117348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03D90036-5FD2-6444-A685-5DE2C9E65A7A}"/>
              </a:ext>
            </a:extLst>
          </p:cNvPr>
          <p:cNvSpPr/>
          <p:nvPr/>
        </p:nvSpPr>
        <p:spPr>
          <a:xfrm>
            <a:off x="5535237" y="1518146"/>
            <a:ext cx="2511446" cy="1169180"/>
          </a:xfrm>
          <a:custGeom>
            <a:avLst/>
            <a:gdLst>
              <a:gd name="connsiteX0" fmla="*/ 0 w 2511446"/>
              <a:gd name="connsiteY0" fmla="*/ 0 h 1004578"/>
              <a:gd name="connsiteX1" fmla="*/ 2009157 w 2511446"/>
              <a:gd name="connsiteY1" fmla="*/ 0 h 1004578"/>
              <a:gd name="connsiteX2" fmla="*/ 2511446 w 2511446"/>
              <a:gd name="connsiteY2" fmla="*/ 502289 h 1004578"/>
              <a:gd name="connsiteX3" fmla="*/ 2009157 w 2511446"/>
              <a:gd name="connsiteY3" fmla="*/ 1004578 h 1004578"/>
              <a:gd name="connsiteX4" fmla="*/ 0 w 2511446"/>
              <a:gd name="connsiteY4" fmla="*/ 1004578 h 1004578"/>
              <a:gd name="connsiteX5" fmla="*/ 502289 w 2511446"/>
              <a:gd name="connsiteY5" fmla="*/ 502289 h 1004578"/>
              <a:gd name="connsiteX6" fmla="*/ 0 w 2511446"/>
              <a:gd name="connsiteY6" fmla="*/ 0 h 100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1446" h="1004578">
                <a:moveTo>
                  <a:pt x="0" y="0"/>
                </a:moveTo>
                <a:lnTo>
                  <a:pt x="2009157" y="0"/>
                </a:lnTo>
                <a:lnTo>
                  <a:pt x="2511446" y="502289"/>
                </a:lnTo>
                <a:lnTo>
                  <a:pt x="2009157" y="1004578"/>
                </a:lnTo>
                <a:lnTo>
                  <a:pt x="0" y="1004578"/>
                </a:lnTo>
                <a:lnTo>
                  <a:pt x="502289" y="5022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0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0315" tIns="138684" rIns="571631" bIns="138684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B1484DBE-98BA-EB4B-87C0-094FC3CE241F}"/>
              </a:ext>
            </a:extLst>
          </p:cNvPr>
          <p:cNvSpPr/>
          <p:nvPr/>
        </p:nvSpPr>
        <p:spPr>
          <a:xfrm>
            <a:off x="7544393" y="1518145"/>
            <a:ext cx="2210902" cy="1169179"/>
          </a:xfrm>
          <a:custGeom>
            <a:avLst/>
            <a:gdLst>
              <a:gd name="connsiteX0" fmla="*/ 0 w 2511446"/>
              <a:gd name="connsiteY0" fmla="*/ 0 h 1004578"/>
              <a:gd name="connsiteX1" fmla="*/ 2009157 w 2511446"/>
              <a:gd name="connsiteY1" fmla="*/ 0 h 1004578"/>
              <a:gd name="connsiteX2" fmla="*/ 2511446 w 2511446"/>
              <a:gd name="connsiteY2" fmla="*/ 502289 h 1004578"/>
              <a:gd name="connsiteX3" fmla="*/ 2009157 w 2511446"/>
              <a:gd name="connsiteY3" fmla="*/ 1004578 h 1004578"/>
              <a:gd name="connsiteX4" fmla="*/ 0 w 2511446"/>
              <a:gd name="connsiteY4" fmla="*/ 1004578 h 1004578"/>
              <a:gd name="connsiteX5" fmla="*/ 502289 w 2511446"/>
              <a:gd name="connsiteY5" fmla="*/ 502289 h 1004578"/>
              <a:gd name="connsiteX6" fmla="*/ 0 w 2511446"/>
              <a:gd name="connsiteY6" fmla="*/ 0 h 100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1446" h="1004578">
                <a:moveTo>
                  <a:pt x="0" y="0"/>
                </a:moveTo>
                <a:lnTo>
                  <a:pt x="2009157" y="0"/>
                </a:lnTo>
                <a:lnTo>
                  <a:pt x="2511446" y="502289"/>
                </a:lnTo>
                <a:lnTo>
                  <a:pt x="2009157" y="1004578"/>
                </a:lnTo>
                <a:lnTo>
                  <a:pt x="0" y="1004578"/>
                </a:lnTo>
                <a:lnTo>
                  <a:pt x="502289" y="5022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8311" tIns="117348" rIns="560963" bIns="117348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420AAB8-1D1F-EE47-9560-F96382CDF10D}"/>
              </a:ext>
            </a:extLst>
          </p:cNvPr>
          <p:cNvSpPr/>
          <p:nvPr/>
        </p:nvSpPr>
        <p:spPr>
          <a:xfrm>
            <a:off x="544249" y="1518145"/>
            <a:ext cx="1251549" cy="116918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2190301-37F5-7344-A4BE-54A2841F3297}"/>
              </a:ext>
            </a:extLst>
          </p:cNvPr>
          <p:cNvSpPr txBox="1"/>
          <p:nvPr/>
        </p:nvSpPr>
        <p:spPr>
          <a:xfrm>
            <a:off x="544249" y="1639528"/>
            <a:ext cx="1251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Pregnancy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68ABE9A-3C4D-454E-B903-CF56FF440ABD}"/>
              </a:ext>
            </a:extLst>
          </p:cNvPr>
          <p:cNvSpPr txBox="1"/>
          <p:nvPr/>
        </p:nvSpPr>
        <p:spPr>
          <a:xfrm>
            <a:off x="544249" y="2135062"/>
            <a:ext cx="1238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Masa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Kehamilan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5D906D6-91DC-604E-9DA1-4F4006F9F959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544249" y="2102738"/>
            <a:ext cx="12515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3427684-50C7-674B-A4D9-A1EBE6936E46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1795798" y="2102738"/>
            <a:ext cx="223257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880788C-0427-C64E-AF2A-551B9BE0F5FE}"/>
              </a:ext>
            </a:extLst>
          </p:cNvPr>
          <p:cNvCxnSpPr>
            <a:cxnSpLocks/>
            <a:stCxn id="9" idx="5"/>
            <a:endCxn id="10" idx="5"/>
          </p:cNvCxnSpPr>
          <p:nvPr/>
        </p:nvCxnSpPr>
        <p:spPr>
          <a:xfrm>
            <a:off x="4028369" y="2102736"/>
            <a:ext cx="20091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2CC64308-1517-294C-913D-F7D17CFE18B8}"/>
              </a:ext>
            </a:extLst>
          </p:cNvPr>
          <p:cNvCxnSpPr>
            <a:cxnSpLocks/>
            <a:endCxn id="11" idx="5"/>
          </p:cNvCxnSpPr>
          <p:nvPr/>
        </p:nvCxnSpPr>
        <p:spPr>
          <a:xfrm flipV="1">
            <a:off x="6037526" y="2102735"/>
            <a:ext cx="1949047" cy="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E727139-A2D0-5E46-B873-13E5CB8FAF97}"/>
              </a:ext>
            </a:extLst>
          </p:cNvPr>
          <p:cNvCxnSpPr>
            <a:cxnSpLocks/>
            <a:stCxn id="11" idx="5"/>
          </p:cNvCxnSpPr>
          <p:nvPr/>
        </p:nvCxnSpPr>
        <p:spPr>
          <a:xfrm flipV="1">
            <a:off x="7986573" y="2097625"/>
            <a:ext cx="1768722" cy="51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702FFEE-2510-A948-86FC-CE75545E4510}"/>
              </a:ext>
            </a:extLst>
          </p:cNvPr>
          <p:cNvSpPr txBox="1"/>
          <p:nvPr/>
        </p:nvSpPr>
        <p:spPr>
          <a:xfrm>
            <a:off x="1803375" y="1535353"/>
            <a:ext cx="172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Infancy &amp; Toddlerhood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2794B0E-720B-464F-B779-1E66E29940AB}"/>
              </a:ext>
            </a:extLst>
          </p:cNvPr>
          <p:cNvSpPr txBox="1"/>
          <p:nvPr/>
        </p:nvSpPr>
        <p:spPr>
          <a:xfrm>
            <a:off x="1817468" y="2123970"/>
            <a:ext cx="1688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Anak Batita </a:t>
            </a:r>
            <a:br>
              <a:rPr lang="en-US" sz="1400" b="1" dirty="0"/>
            </a:br>
            <a:r>
              <a:rPr lang="en-US" sz="1400" b="1" dirty="0"/>
              <a:t>(0-3 tahun)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C3CF188-965F-AD42-8963-2E4DDE5F5F07}"/>
              </a:ext>
            </a:extLst>
          </p:cNvPr>
          <p:cNvSpPr txBox="1"/>
          <p:nvPr/>
        </p:nvSpPr>
        <p:spPr>
          <a:xfrm>
            <a:off x="3927812" y="1520583"/>
            <a:ext cx="1775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Playgroup (PG) &amp;</a:t>
            </a:r>
          </a:p>
          <a:p>
            <a:pPr algn="ctr"/>
            <a:r>
              <a:rPr lang="en-US" sz="1400" b="1" dirty="0"/>
              <a:t>Kindergarten (KG)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664FC56-3167-E547-9995-FF85DD6F9DC4}"/>
              </a:ext>
            </a:extLst>
          </p:cNvPr>
          <p:cNvSpPr txBox="1"/>
          <p:nvPr/>
        </p:nvSpPr>
        <p:spPr>
          <a:xfrm>
            <a:off x="3948027" y="2097625"/>
            <a:ext cx="1688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KB &amp; TK</a:t>
            </a:r>
          </a:p>
          <a:p>
            <a:pPr algn="ctr"/>
            <a:r>
              <a:rPr lang="en-US" sz="1400" b="1" dirty="0"/>
              <a:t>(3-6 tahun)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61ECEC0B-BD84-5C49-93D6-DA35284875FB}"/>
              </a:ext>
            </a:extLst>
          </p:cNvPr>
          <p:cNvCxnSpPr>
            <a:cxnSpLocks/>
          </p:cNvCxnSpPr>
          <p:nvPr/>
        </p:nvCxnSpPr>
        <p:spPr>
          <a:xfrm flipH="1" flipV="1">
            <a:off x="544248" y="2653122"/>
            <a:ext cx="1" cy="457517"/>
          </a:xfrm>
          <a:prstGeom prst="straightConnector1">
            <a:avLst/>
          </a:prstGeom>
          <a:ln w="31750">
            <a:solidFill>
              <a:srgbClr val="006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85946A20-65B5-5C4C-B31B-120AD8ACC20B}"/>
              </a:ext>
            </a:extLst>
          </p:cNvPr>
          <p:cNvCxnSpPr>
            <a:cxnSpLocks/>
          </p:cNvCxnSpPr>
          <p:nvPr/>
        </p:nvCxnSpPr>
        <p:spPr>
          <a:xfrm flipV="1">
            <a:off x="1783142" y="2653122"/>
            <a:ext cx="1" cy="457517"/>
          </a:xfrm>
          <a:prstGeom prst="straightConnector1">
            <a:avLst/>
          </a:prstGeom>
          <a:ln w="31750">
            <a:solidFill>
              <a:srgbClr val="006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88128FD6-8AB0-344E-AD04-A67A56182FAC}"/>
              </a:ext>
            </a:extLst>
          </p:cNvPr>
          <p:cNvCxnSpPr>
            <a:cxnSpLocks/>
          </p:cNvCxnSpPr>
          <p:nvPr/>
        </p:nvCxnSpPr>
        <p:spPr>
          <a:xfrm flipV="1">
            <a:off x="3553810" y="2653122"/>
            <a:ext cx="1" cy="457517"/>
          </a:xfrm>
          <a:prstGeom prst="straightConnector1">
            <a:avLst/>
          </a:prstGeom>
          <a:ln w="31750">
            <a:solidFill>
              <a:srgbClr val="006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AD658333-B296-F741-A341-99B4FE7AFCB0}"/>
              </a:ext>
            </a:extLst>
          </p:cNvPr>
          <p:cNvCxnSpPr>
            <a:cxnSpLocks/>
          </p:cNvCxnSpPr>
          <p:nvPr/>
        </p:nvCxnSpPr>
        <p:spPr>
          <a:xfrm flipV="1">
            <a:off x="2982251" y="2653122"/>
            <a:ext cx="1" cy="457517"/>
          </a:xfrm>
          <a:prstGeom prst="straightConnector1">
            <a:avLst/>
          </a:prstGeom>
          <a:ln w="31750">
            <a:solidFill>
              <a:srgbClr val="006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D807564E-75E1-7749-884C-D0B47388A000}"/>
              </a:ext>
            </a:extLst>
          </p:cNvPr>
          <p:cNvCxnSpPr>
            <a:cxnSpLocks/>
          </p:cNvCxnSpPr>
          <p:nvPr/>
        </p:nvCxnSpPr>
        <p:spPr>
          <a:xfrm flipV="1">
            <a:off x="5549100" y="2653122"/>
            <a:ext cx="1" cy="457517"/>
          </a:xfrm>
          <a:prstGeom prst="straightConnector1">
            <a:avLst/>
          </a:prstGeom>
          <a:ln w="31750">
            <a:solidFill>
              <a:srgbClr val="006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E7195907-E127-ED4B-8A0B-36038C8537B2}"/>
              </a:ext>
            </a:extLst>
          </p:cNvPr>
          <p:cNvCxnSpPr>
            <a:cxnSpLocks/>
          </p:cNvCxnSpPr>
          <p:nvPr/>
        </p:nvCxnSpPr>
        <p:spPr>
          <a:xfrm flipV="1">
            <a:off x="4953000" y="2653122"/>
            <a:ext cx="1" cy="457517"/>
          </a:xfrm>
          <a:prstGeom prst="straightConnector1">
            <a:avLst/>
          </a:prstGeom>
          <a:ln w="31750">
            <a:solidFill>
              <a:srgbClr val="006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99448864-946A-9F42-915B-37AA0F4FE272}"/>
              </a:ext>
            </a:extLst>
          </p:cNvPr>
          <p:cNvCxnSpPr>
            <a:cxnSpLocks/>
          </p:cNvCxnSpPr>
          <p:nvPr/>
        </p:nvCxnSpPr>
        <p:spPr>
          <a:xfrm flipV="1">
            <a:off x="6259848" y="2653122"/>
            <a:ext cx="1" cy="457517"/>
          </a:xfrm>
          <a:prstGeom prst="straightConnector1">
            <a:avLst/>
          </a:prstGeom>
          <a:ln w="31750">
            <a:solidFill>
              <a:srgbClr val="006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13E5FEC-C332-1747-8AF6-BF4F9A7B2F8D}"/>
              </a:ext>
            </a:extLst>
          </p:cNvPr>
          <p:cNvSpPr txBox="1"/>
          <p:nvPr/>
        </p:nvSpPr>
        <p:spPr>
          <a:xfrm>
            <a:off x="5890668" y="1522753"/>
            <a:ext cx="1855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Primary </a:t>
            </a:r>
          </a:p>
          <a:p>
            <a:pPr algn="ctr"/>
            <a:r>
              <a:rPr lang="en-US" sz="1400" b="1" dirty="0"/>
              <a:t>School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EB767A6-D5E5-184A-84EF-98186D09ED20}"/>
              </a:ext>
            </a:extLst>
          </p:cNvPr>
          <p:cNvSpPr txBox="1"/>
          <p:nvPr/>
        </p:nvSpPr>
        <p:spPr>
          <a:xfrm>
            <a:off x="5904762" y="2088220"/>
            <a:ext cx="192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Sekolah Dasar (SD)</a:t>
            </a:r>
          </a:p>
          <a:p>
            <a:pPr algn="ctr"/>
            <a:r>
              <a:rPr lang="en-US" sz="1400" b="1" dirty="0"/>
              <a:t>(6-12 tahun)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ECE9202-70D7-4B43-8DAC-8588AD7F0113}"/>
              </a:ext>
            </a:extLst>
          </p:cNvPr>
          <p:cNvSpPr txBox="1"/>
          <p:nvPr/>
        </p:nvSpPr>
        <p:spPr>
          <a:xfrm>
            <a:off x="7815602" y="1536616"/>
            <a:ext cx="1855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Junior High</a:t>
            </a:r>
          </a:p>
          <a:p>
            <a:pPr algn="ctr"/>
            <a:r>
              <a:rPr lang="en-US" sz="1400" b="1" dirty="0"/>
              <a:t>School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AA052783-A6CE-5E43-9700-6FDAB4A6FC29}"/>
              </a:ext>
            </a:extLst>
          </p:cNvPr>
          <p:cNvSpPr txBox="1"/>
          <p:nvPr/>
        </p:nvSpPr>
        <p:spPr>
          <a:xfrm>
            <a:off x="7746136" y="2078933"/>
            <a:ext cx="1939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SMP</a:t>
            </a:r>
          </a:p>
          <a:p>
            <a:pPr algn="ctr"/>
            <a:r>
              <a:rPr lang="en-US" sz="1400" b="1" dirty="0"/>
              <a:t>(12-15 tahun)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6974F8D8-F016-F441-9FF7-C6113C07169F}"/>
              </a:ext>
            </a:extLst>
          </p:cNvPr>
          <p:cNvCxnSpPr>
            <a:cxnSpLocks/>
          </p:cNvCxnSpPr>
          <p:nvPr/>
        </p:nvCxnSpPr>
        <p:spPr>
          <a:xfrm flipV="1">
            <a:off x="7607153" y="2653122"/>
            <a:ext cx="1" cy="457517"/>
          </a:xfrm>
          <a:prstGeom prst="straightConnector1">
            <a:avLst/>
          </a:prstGeom>
          <a:ln w="31750">
            <a:solidFill>
              <a:srgbClr val="006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CDB2C665-65D6-354E-A215-23EC581E4458}"/>
              </a:ext>
            </a:extLst>
          </p:cNvPr>
          <p:cNvCxnSpPr>
            <a:cxnSpLocks/>
          </p:cNvCxnSpPr>
          <p:nvPr/>
        </p:nvCxnSpPr>
        <p:spPr>
          <a:xfrm flipV="1">
            <a:off x="9331226" y="2653122"/>
            <a:ext cx="1" cy="457517"/>
          </a:xfrm>
          <a:prstGeom prst="straightConnector1">
            <a:avLst/>
          </a:prstGeom>
          <a:ln w="31750">
            <a:solidFill>
              <a:srgbClr val="006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CB981CA6-249A-FA47-A705-1DC59525C84D}"/>
              </a:ext>
            </a:extLst>
          </p:cNvPr>
          <p:cNvSpPr txBox="1"/>
          <p:nvPr/>
        </p:nvSpPr>
        <p:spPr>
          <a:xfrm>
            <a:off x="2505159" y="3766093"/>
            <a:ext cx="920539" cy="461665"/>
          </a:xfrm>
          <a:prstGeom prst="rect">
            <a:avLst/>
          </a:prstGeom>
          <a:solidFill>
            <a:srgbClr val="00634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Stunting</a:t>
            </a:r>
          </a:p>
          <a:p>
            <a:r>
              <a:rPr lang="en-US" dirty="0"/>
              <a:t>U2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D9529712-B706-DD46-A3B7-57DC0F1352CF}"/>
              </a:ext>
            </a:extLst>
          </p:cNvPr>
          <p:cNvSpPr txBox="1"/>
          <p:nvPr/>
        </p:nvSpPr>
        <p:spPr>
          <a:xfrm>
            <a:off x="2390527" y="4902312"/>
            <a:ext cx="1158861" cy="461665"/>
          </a:xfrm>
          <a:prstGeom prst="rect">
            <a:avLst/>
          </a:prstGeom>
          <a:solidFill>
            <a:srgbClr val="B4A36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r>
              <a:rPr lang="en-US" dirty="0"/>
              <a:t>GER Playgroup</a:t>
            </a:r>
            <a:br>
              <a:rPr lang="en-US" dirty="0"/>
            </a:br>
            <a:r>
              <a:rPr lang="en-US" dirty="0"/>
              <a:t>(APK PAUD 3-6)</a:t>
            </a:r>
          </a:p>
        </p:txBody>
      </p:sp>
      <p:pic>
        <p:nvPicPr>
          <p:cNvPr id="116" name="Picture 1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ECE2DE1-A554-1D49-9DA3-75CD7DDAD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80" y="789278"/>
            <a:ext cx="1831235" cy="640932"/>
          </a:xfrm>
          <a:prstGeom prst="rect">
            <a:avLst/>
          </a:prstGeom>
        </p:spPr>
      </p:pic>
      <p:sp>
        <p:nvSpPr>
          <p:cNvPr id="117" name="Right Brace 116">
            <a:extLst>
              <a:ext uri="{FF2B5EF4-FFF2-40B4-BE49-F238E27FC236}">
                <a16:creationId xmlns:a16="http://schemas.microsoft.com/office/drawing/2014/main" xmlns="" id="{74DDE70B-8D95-4041-A160-74F99DE98E95}"/>
              </a:ext>
            </a:extLst>
          </p:cNvPr>
          <p:cNvSpPr/>
          <p:nvPr/>
        </p:nvSpPr>
        <p:spPr>
          <a:xfrm rot="16200000">
            <a:off x="1655182" y="173961"/>
            <a:ext cx="233251" cy="2455119"/>
          </a:xfrm>
          <a:prstGeom prst="rightBrace">
            <a:avLst>
              <a:gd name="adj1" fmla="val 36020"/>
              <a:gd name="adj2" fmla="val 510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4F332C13-1196-954C-B0C4-2A893AA2845D}"/>
              </a:ext>
            </a:extLst>
          </p:cNvPr>
          <p:cNvSpPr txBox="1"/>
          <p:nvPr/>
        </p:nvSpPr>
        <p:spPr>
          <a:xfrm>
            <a:off x="3666226" y="4902312"/>
            <a:ext cx="1298345" cy="646331"/>
          </a:xfrm>
          <a:prstGeom prst="rect">
            <a:avLst/>
          </a:prstGeom>
          <a:solidFill>
            <a:srgbClr val="B4A36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r>
              <a:rPr lang="en-US" dirty="0"/>
              <a:t>GER Pre-Primary Education (PPE)</a:t>
            </a:r>
            <a:br>
              <a:rPr lang="en-US" dirty="0"/>
            </a:br>
            <a:r>
              <a:rPr lang="en-US" dirty="0"/>
              <a:t>(APK PAUD 5-6)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xmlns="" id="{2DB716D3-9236-6045-AEA9-06AF8F098EA1}"/>
              </a:ext>
            </a:extLst>
          </p:cNvPr>
          <p:cNvCxnSpPr>
            <a:cxnSpLocks/>
            <a:endCxn id="118" idx="3"/>
          </p:cNvCxnSpPr>
          <p:nvPr/>
        </p:nvCxnSpPr>
        <p:spPr>
          <a:xfrm>
            <a:off x="4964571" y="2815082"/>
            <a:ext cx="0" cy="2410396"/>
          </a:xfrm>
          <a:prstGeom prst="line">
            <a:avLst/>
          </a:prstGeom>
          <a:ln>
            <a:solidFill>
              <a:srgbClr val="006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9D7B091B-3E2E-8945-B381-8F92AF26FF83}"/>
              </a:ext>
            </a:extLst>
          </p:cNvPr>
          <p:cNvCxnSpPr>
            <a:cxnSpLocks/>
            <a:stCxn id="9" idx="4"/>
            <a:endCxn id="114" idx="3"/>
          </p:cNvCxnSpPr>
          <p:nvPr/>
        </p:nvCxnSpPr>
        <p:spPr>
          <a:xfrm>
            <a:off x="3526080" y="2687326"/>
            <a:ext cx="23308" cy="2445819"/>
          </a:xfrm>
          <a:prstGeom prst="line">
            <a:avLst/>
          </a:prstGeom>
          <a:ln>
            <a:solidFill>
              <a:srgbClr val="006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C78B0323-3DB8-8A4F-A756-FA9B89F2B746}"/>
              </a:ext>
            </a:extLst>
          </p:cNvPr>
          <p:cNvSpPr txBox="1"/>
          <p:nvPr/>
        </p:nvSpPr>
        <p:spPr>
          <a:xfrm>
            <a:off x="6275847" y="4902312"/>
            <a:ext cx="1142870" cy="276999"/>
          </a:xfrm>
          <a:prstGeom prst="rect">
            <a:avLst/>
          </a:prstGeom>
          <a:solidFill>
            <a:srgbClr val="89898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EGRA &amp; EGMA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xmlns="" id="{B6E89C54-61B3-7F47-8BFD-F6F7A1039098}"/>
              </a:ext>
            </a:extLst>
          </p:cNvPr>
          <p:cNvCxnSpPr>
            <a:cxnSpLocks/>
            <a:endCxn id="127" idx="1"/>
          </p:cNvCxnSpPr>
          <p:nvPr/>
        </p:nvCxnSpPr>
        <p:spPr>
          <a:xfrm>
            <a:off x="6259848" y="2838704"/>
            <a:ext cx="15999" cy="2202108"/>
          </a:xfrm>
          <a:prstGeom prst="line">
            <a:avLst/>
          </a:prstGeom>
          <a:ln>
            <a:solidFill>
              <a:srgbClr val="006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6B16E6CF-E1FB-7A46-B619-EC0684F95B91}"/>
              </a:ext>
            </a:extLst>
          </p:cNvPr>
          <p:cNvSpPr txBox="1"/>
          <p:nvPr/>
        </p:nvSpPr>
        <p:spPr>
          <a:xfrm>
            <a:off x="8688981" y="4902312"/>
            <a:ext cx="642245" cy="276999"/>
          </a:xfrm>
          <a:prstGeom prst="rect">
            <a:avLst/>
          </a:prstGeom>
          <a:solidFill>
            <a:srgbClr val="89898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PISA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xmlns="" id="{3AE3FD3D-48BE-2F4E-BC62-371A5F70269C}"/>
              </a:ext>
            </a:extLst>
          </p:cNvPr>
          <p:cNvCxnSpPr>
            <a:cxnSpLocks/>
            <a:stCxn id="11" idx="3"/>
            <a:endCxn id="129" idx="3"/>
          </p:cNvCxnSpPr>
          <p:nvPr/>
        </p:nvCxnSpPr>
        <p:spPr>
          <a:xfrm>
            <a:off x="9313115" y="2687324"/>
            <a:ext cx="18111" cy="2353488"/>
          </a:xfrm>
          <a:prstGeom prst="line">
            <a:avLst/>
          </a:prstGeom>
          <a:ln>
            <a:solidFill>
              <a:srgbClr val="006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4E5DD484-0589-A947-91FD-AAE8E754FA64}"/>
              </a:ext>
            </a:extLst>
          </p:cNvPr>
          <p:cNvSpPr txBox="1"/>
          <p:nvPr/>
        </p:nvSpPr>
        <p:spPr>
          <a:xfrm>
            <a:off x="5077562" y="4902312"/>
            <a:ext cx="1117687" cy="646331"/>
          </a:xfrm>
          <a:prstGeom prst="rect">
            <a:avLst/>
          </a:prstGeom>
          <a:solidFill>
            <a:srgbClr val="B4A36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pPr algn="ctr"/>
            <a:r>
              <a:rPr lang="en-US" dirty="0"/>
              <a:t>GER Primary School</a:t>
            </a:r>
          </a:p>
          <a:p>
            <a:pPr algn="ctr"/>
            <a:r>
              <a:rPr lang="en-US" dirty="0"/>
              <a:t>(APK SD)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xmlns="" id="{E9E9E5F2-33E4-C943-9A77-32B22C312B82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5535237" y="2687326"/>
            <a:ext cx="0" cy="2196344"/>
          </a:xfrm>
          <a:prstGeom prst="line">
            <a:avLst/>
          </a:prstGeom>
          <a:ln>
            <a:solidFill>
              <a:srgbClr val="006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55903" y="5638842"/>
            <a:ext cx="374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dirty="0"/>
              <a:t>APK = Angka Partisipasi Kasar (GER = Gross Enrolment Ratio)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dirty="0"/>
              <a:t>PPE = Pre Primary Education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dirty="0"/>
              <a:t>KB = Kelompok Bermain (PG = Playgroup)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dirty="0"/>
              <a:t>TK = Taman Kanak-kanak (KG = Kindergarten)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dirty="0"/>
              <a:t>SD = Sekolah Dasar (Primary School)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dirty="0"/>
              <a:t>SMP = Sekolah Menengah Pertama (Junior High School)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78B0323-3DB8-8A4F-A756-FA9B89F2B746}"/>
              </a:ext>
            </a:extLst>
          </p:cNvPr>
          <p:cNvSpPr txBox="1"/>
          <p:nvPr/>
        </p:nvSpPr>
        <p:spPr>
          <a:xfrm>
            <a:off x="7616927" y="4902312"/>
            <a:ext cx="957730" cy="646331"/>
          </a:xfrm>
          <a:prstGeom prst="rect">
            <a:avLst/>
          </a:prstGeom>
          <a:solidFill>
            <a:srgbClr val="B4A36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pPr algn="l"/>
            <a:r>
              <a:rPr lang="en-US" dirty="0"/>
              <a:t>GER Jr High School</a:t>
            </a:r>
          </a:p>
          <a:p>
            <a:pPr algn="l"/>
            <a:r>
              <a:rPr lang="en-US" dirty="0"/>
              <a:t>(APK SMP)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B6E89C54-61B3-7F47-8BFD-F6F7A1039098}"/>
              </a:ext>
            </a:extLst>
          </p:cNvPr>
          <p:cNvCxnSpPr>
            <a:cxnSpLocks/>
            <a:endCxn id="70" idx="1"/>
          </p:cNvCxnSpPr>
          <p:nvPr/>
        </p:nvCxnSpPr>
        <p:spPr>
          <a:xfrm>
            <a:off x="7607153" y="2804496"/>
            <a:ext cx="9774" cy="2420982"/>
          </a:xfrm>
          <a:prstGeom prst="line">
            <a:avLst/>
          </a:prstGeom>
          <a:ln>
            <a:solidFill>
              <a:srgbClr val="006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904049" y="5743299"/>
            <a:ext cx="40879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dirty="0"/>
              <a:t>EGRA = Early Grades Reading Assessment (USAID / RTI)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dirty="0"/>
              <a:t>EGMA = Early Grades Mathematics Assessment (USAID / RTI)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dirty="0"/>
              <a:t>PISA = Programme for International Student Assessment (OECD)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ECD6BE40-DA69-5A4E-8832-0F5A49B295BA}"/>
              </a:ext>
            </a:extLst>
          </p:cNvPr>
          <p:cNvSpPr txBox="1"/>
          <p:nvPr/>
        </p:nvSpPr>
        <p:spPr>
          <a:xfrm>
            <a:off x="1100977" y="3777185"/>
            <a:ext cx="1364432" cy="461665"/>
          </a:xfrm>
          <a:prstGeom prst="rect">
            <a:avLst/>
          </a:prstGeom>
          <a:solidFill>
            <a:srgbClr val="00634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Weight &amp; Length</a:t>
            </a:r>
          </a:p>
          <a:p>
            <a:r>
              <a:rPr lang="en-US" dirty="0"/>
              <a:t>at Birth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3F8902C9-7E0D-8241-B496-97183B2DE1D2}"/>
              </a:ext>
            </a:extLst>
          </p:cNvPr>
          <p:cNvSpPr txBox="1"/>
          <p:nvPr/>
        </p:nvSpPr>
        <p:spPr>
          <a:xfrm>
            <a:off x="4443832" y="3777185"/>
            <a:ext cx="920539" cy="461665"/>
          </a:xfrm>
          <a:prstGeom prst="rect">
            <a:avLst/>
          </a:prstGeom>
          <a:solidFill>
            <a:srgbClr val="00634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Stunting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U5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8299" y="4545116"/>
            <a:ext cx="3626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SCHOOL </a:t>
            </a:r>
            <a:r>
              <a:rPr lang="id-ID" sz="1600" b="1" dirty="0"/>
              <a:t>ACCESS &amp; LEARNING OUTCOME</a:t>
            </a:r>
            <a:endParaRPr lang="en-US" sz="16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344219" y="3351714"/>
            <a:ext cx="3787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STUNTING REDUCTION &amp; PREVENTION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82F180B-86C0-194E-80FA-AB50E1E99B21}"/>
              </a:ext>
            </a:extLst>
          </p:cNvPr>
          <p:cNvSpPr txBox="1"/>
          <p:nvPr/>
        </p:nvSpPr>
        <p:spPr>
          <a:xfrm>
            <a:off x="133822" y="3066889"/>
            <a:ext cx="7295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 dirty="0"/>
              <a:t>-9 mths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2C37CA4-5A0C-1C4C-B04F-9ACA724D0058}"/>
              </a:ext>
            </a:extLst>
          </p:cNvPr>
          <p:cNvSpPr txBox="1"/>
          <p:nvPr/>
        </p:nvSpPr>
        <p:spPr>
          <a:xfrm>
            <a:off x="1555451" y="3066889"/>
            <a:ext cx="47664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 dirty="0"/>
              <a:t>0 yr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FC57966-0E71-CB44-989F-FB70CE2A06C7}"/>
              </a:ext>
            </a:extLst>
          </p:cNvPr>
          <p:cNvSpPr txBox="1"/>
          <p:nvPr/>
        </p:nvSpPr>
        <p:spPr>
          <a:xfrm>
            <a:off x="2752283" y="3066889"/>
            <a:ext cx="47664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2 yrs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4255C23-9BC9-BD41-9180-9A855A158EA7}"/>
              </a:ext>
            </a:extLst>
          </p:cNvPr>
          <p:cNvSpPr txBox="1"/>
          <p:nvPr/>
        </p:nvSpPr>
        <p:spPr>
          <a:xfrm>
            <a:off x="3315487" y="3066889"/>
            <a:ext cx="47664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 dirty="0"/>
              <a:t>3 yrs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704C984-E4B0-9B47-AB1A-072374956207}"/>
              </a:ext>
            </a:extLst>
          </p:cNvPr>
          <p:cNvSpPr txBox="1"/>
          <p:nvPr/>
        </p:nvSpPr>
        <p:spPr>
          <a:xfrm>
            <a:off x="4717375" y="3066889"/>
            <a:ext cx="47664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 dirty="0"/>
              <a:t>5 yrs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689B17A-6F00-8C4E-9A54-D58EC0480E5E}"/>
              </a:ext>
            </a:extLst>
          </p:cNvPr>
          <p:cNvSpPr txBox="1"/>
          <p:nvPr/>
        </p:nvSpPr>
        <p:spPr>
          <a:xfrm>
            <a:off x="5347669" y="3066889"/>
            <a:ext cx="47664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 dirty="0"/>
              <a:t>6 yrs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6098634-5EB2-DC43-B6AD-D8A6E0DF13B7}"/>
              </a:ext>
            </a:extLst>
          </p:cNvPr>
          <p:cNvSpPr txBox="1"/>
          <p:nvPr/>
        </p:nvSpPr>
        <p:spPr>
          <a:xfrm>
            <a:off x="6037526" y="3066889"/>
            <a:ext cx="47664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 dirty="0"/>
              <a:t>8 yrs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F56F46C-3A9E-DA49-9991-624F8C07A00C}"/>
              </a:ext>
            </a:extLst>
          </p:cNvPr>
          <p:cNvSpPr txBox="1"/>
          <p:nvPr/>
        </p:nvSpPr>
        <p:spPr>
          <a:xfrm>
            <a:off x="7287805" y="3066889"/>
            <a:ext cx="64224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 dirty="0"/>
              <a:t>12 yrs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B5E89701-D17A-D34E-9ECC-C10E7DD8BD89}"/>
              </a:ext>
            </a:extLst>
          </p:cNvPr>
          <p:cNvSpPr txBox="1"/>
          <p:nvPr/>
        </p:nvSpPr>
        <p:spPr>
          <a:xfrm>
            <a:off x="9010103" y="3066889"/>
            <a:ext cx="64224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 dirty="0"/>
              <a:t>15 yrs</a:t>
            </a:r>
          </a:p>
        </p:txBody>
      </p:sp>
    </p:spTree>
    <p:extLst>
      <p:ext uri="{BB962C8B-B14F-4D97-AF65-F5344CB8AC3E}">
        <p14:creationId xmlns:p14="http://schemas.microsoft.com/office/powerpoint/2010/main" val="269353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6C78DE-FA3D-1E4F-993F-79A1EF2C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9" y="272098"/>
            <a:ext cx="7696200" cy="662782"/>
          </a:xfrm>
        </p:spPr>
        <p:txBody>
          <a:bodyPr>
            <a:noAutofit/>
          </a:bodyPr>
          <a:lstStyle/>
          <a:p>
            <a:r>
              <a:rPr lang="en-US" sz="3200" dirty="0" err="1"/>
              <a:t>Fokus</a:t>
            </a:r>
            <a:r>
              <a:rPr lang="en-US" sz="3200" dirty="0"/>
              <a:t> Program ECED </a:t>
            </a:r>
            <a:r>
              <a:rPr lang="en-US" sz="3200" dirty="0" err="1"/>
              <a:t>Tanoto</a:t>
            </a:r>
            <a:r>
              <a:rPr lang="en-US" sz="3200" dirty="0"/>
              <a:t> Foundation</a:t>
            </a:r>
          </a:p>
        </p:txBody>
      </p:sp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xmlns="" id="{1557B3F3-FD59-9943-B6EE-EE9CD87B9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000" y="889000"/>
            <a:ext cx="5996789" cy="2407388"/>
          </a:xfrm>
          <a:prstGeom prst="rect">
            <a:avLst/>
          </a:prstGeom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xmlns="" id="{9ACA76E4-B678-C14B-B9ED-53FF3F7897BA}"/>
              </a:ext>
            </a:extLst>
          </p:cNvPr>
          <p:cNvSpPr/>
          <p:nvPr/>
        </p:nvSpPr>
        <p:spPr>
          <a:xfrm>
            <a:off x="2184400" y="3640513"/>
            <a:ext cx="520700" cy="495300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xmlns="" id="{D8731877-D14F-9447-9FE9-A6C4E87FF4F2}"/>
              </a:ext>
            </a:extLst>
          </p:cNvPr>
          <p:cNvSpPr/>
          <p:nvPr/>
        </p:nvSpPr>
        <p:spPr>
          <a:xfrm>
            <a:off x="3681339" y="3640513"/>
            <a:ext cx="520700" cy="495300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FF932C-22CB-FA40-8AF5-053BCDB74800}"/>
              </a:ext>
            </a:extLst>
          </p:cNvPr>
          <p:cNvSpPr txBox="1"/>
          <p:nvPr/>
        </p:nvSpPr>
        <p:spPr>
          <a:xfrm>
            <a:off x="1423412" y="4311560"/>
            <a:ext cx="17272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Fokus</a:t>
            </a:r>
            <a:r>
              <a:rPr lang="en-US" sz="1600" dirty="0"/>
              <a:t> di </a:t>
            </a:r>
          </a:p>
          <a:p>
            <a:pPr algn="ctr"/>
            <a:r>
              <a:rPr lang="en-US" sz="1600" dirty="0" err="1"/>
              <a:t>Orangtua</a:t>
            </a:r>
            <a:r>
              <a:rPr lang="en-US" sz="1600" dirty="0"/>
              <a:t> / </a:t>
            </a:r>
            <a:r>
              <a:rPr lang="en-US" sz="1600" dirty="0" err="1"/>
              <a:t>Pengasuh</a:t>
            </a:r>
            <a:r>
              <a:rPr lang="en-US" sz="1600" dirty="0"/>
              <a:t> dan </a:t>
            </a:r>
            <a:r>
              <a:rPr lang="en-US" sz="1600" dirty="0" err="1"/>
              <a:t>Keluarga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A25E83-0E78-7145-A341-BB22E5473836}"/>
              </a:ext>
            </a:extLst>
          </p:cNvPr>
          <p:cNvSpPr txBox="1"/>
          <p:nvPr/>
        </p:nvSpPr>
        <p:spPr>
          <a:xfrm>
            <a:off x="3225800" y="4311560"/>
            <a:ext cx="17272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Fokus</a:t>
            </a:r>
            <a:r>
              <a:rPr lang="en-US" sz="1600" dirty="0"/>
              <a:t> di</a:t>
            </a:r>
          </a:p>
          <a:p>
            <a:pPr algn="ctr"/>
            <a:r>
              <a:rPr lang="en-US" sz="1600" dirty="0" err="1"/>
              <a:t>Penyedia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PAUD dan </a:t>
            </a:r>
            <a:r>
              <a:rPr lang="en-US" sz="1600" dirty="0" err="1"/>
              <a:t>orangtua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A9FE06E-9BB4-C24F-9183-CF5FC914AE87}"/>
              </a:ext>
            </a:extLst>
          </p:cNvPr>
          <p:cNvSpPr txBox="1"/>
          <p:nvPr/>
        </p:nvSpPr>
        <p:spPr>
          <a:xfrm>
            <a:off x="1495287" y="3262610"/>
            <a:ext cx="1655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-9 </a:t>
            </a:r>
            <a:r>
              <a:rPr lang="en-US" sz="1600" dirty="0" err="1"/>
              <a:t>bln</a:t>
            </a:r>
            <a:r>
              <a:rPr lang="en-US" sz="1600" dirty="0"/>
              <a:t> s/d 3 </a:t>
            </a:r>
            <a:r>
              <a:rPr lang="en-US" sz="1600" dirty="0" err="1"/>
              <a:t>tahun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EE064BC-C46C-8B4D-9409-AFE5FBBB8650}"/>
              </a:ext>
            </a:extLst>
          </p:cNvPr>
          <p:cNvSpPr txBox="1"/>
          <p:nvPr/>
        </p:nvSpPr>
        <p:spPr>
          <a:xfrm>
            <a:off x="3447451" y="3277245"/>
            <a:ext cx="988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3-6 </a:t>
            </a:r>
            <a:r>
              <a:rPr lang="en-US" sz="1600" dirty="0" err="1"/>
              <a:t>tahun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29ECCDA-2DB9-FE4E-B710-21249FA8AB9D}"/>
              </a:ext>
            </a:extLst>
          </p:cNvPr>
          <p:cNvSpPr/>
          <p:nvPr/>
        </p:nvSpPr>
        <p:spPr>
          <a:xfrm>
            <a:off x="1430774" y="5388778"/>
            <a:ext cx="1727200" cy="1141597"/>
          </a:xfrm>
          <a:prstGeom prst="rect">
            <a:avLst/>
          </a:prstGeom>
          <a:solidFill>
            <a:srgbClr val="DDD6B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d-ID" sz="1400" b="1" dirty="0">
                <a:solidFill>
                  <a:schemeClr val="tx1"/>
                </a:solidFill>
              </a:rPr>
              <a:t>Komunikasi Perubahan Perilaku (KPP</a:t>
            </a:r>
            <a:r>
              <a:rPr lang="id-ID" sz="1400" b="1" dirty="0" smtClean="0">
                <a:solidFill>
                  <a:schemeClr val="tx1"/>
                </a:solidFill>
              </a:rPr>
              <a:t>)</a:t>
            </a:r>
            <a:r>
              <a:rPr lang="en-US" sz="1400" b="1" dirty="0" smtClean="0">
                <a:solidFill>
                  <a:schemeClr val="tx1"/>
                </a:solidFill>
              </a:rPr>
              <a:t> &amp; </a:t>
            </a:r>
          </a:p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Pelatihan </a:t>
            </a:r>
            <a:r>
              <a:rPr lang="id-ID" sz="1400" b="1" dirty="0">
                <a:solidFill>
                  <a:schemeClr val="tx1"/>
                </a:solidFill>
              </a:rPr>
              <a:t>Parenting / Pola </a:t>
            </a:r>
            <a:r>
              <a:rPr lang="id-ID" sz="1400" b="1" dirty="0" smtClean="0">
                <a:solidFill>
                  <a:schemeClr val="tx1"/>
                </a:solidFill>
              </a:rPr>
              <a:t>Asuh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29ECCDA-2DB9-FE4E-B710-21249FA8AB9D}"/>
              </a:ext>
            </a:extLst>
          </p:cNvPr>
          <p:cNvSpPr/>
          <p:nvPr/>
        </p:nvSpPr>
        <p:spPr>
          <a:xfrm>
            <a:off x="3225800" y="5388778"/>
            <a:ext cx="1727200" cy="1141597"/>
          </a:xfrm>
          <a:prstGeom prst="rect">
            <a:avLst/>
          </a:prstGeom>
          <a:solidFill>
            <a:srgbClr val="DDD6B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d-ID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0" y="5584132"/>
            <a:ext cx="1795026" cy="65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69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504" y="6685464"/>
            <a:ext cx="2845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© 2019 Tanoto Foundation. All rights reserved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2640</TotalTime>
  <Words>606</Words>
  <Application>Microsoft Office PowerPoint</Application>
  <PresentationFormat>A4 Paper (210x297 mm)</PresentationFormat>
  <Paragraphs>114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Dampak Wabah COVID-19</vt:lpstr>
      <vt:lpstr>Dampak wabah COVID-19 pada Tingkat Kemiskinan</vt:lpstr>
      <vt:lpstr>Pertanyaan Besar:</vt:lpstr>
      <vt:lpstr>Upaya yang perlu dilakukan</vt:lpstr>
      <vt:lpstr>Indikator Tumbuh Kembang Anak</vt:lpstr>
      <vt:lpstr>Fokus Program ECED Tanoto Foundation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Eddy Henry</dc:creator>
  <cp:lastModifiedBy>Eddy_Henry</cp:lastModifiedBy>
  <cp:revision>201</cp:revision>
  <dcterms:created xsi:type="dcterms:W3CDTF">2019-11-14T04:52:27Z</dcterms:created>
  <dcterms:modified xsi:type="dcterms:W3CDTF">2020-05-12T03:58:23Z</dcterms:modified>
</cp:coreProperties>
</file>