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237" r:id="rId3"/>
    <p:sldId id="2258" r:id="rId4"/>
    <p:sldId id="2208" r:id="rId5"/>
    <p:sldId id="2211" r:id="rId6"/>
    <p:sldId id="277" r:id="rId7"/>
    <p:sldId id="2202" r:id="rId8"/>
    <p:sldId id="299" r:id="rId9"/>
    <p:sldId id="304" r:id="rId10"/>
    <p:sldId id="309" r:id="rId11"/>
    <p:sldId id="2260" r:id="rId12"/>
    <p:sldId id="2261" r:id="rId13"/>
    <p:sldId id="2262" r:id="rId14"/>
    <p:sldId id="2259" r:id="rId15"/>
    <p:sldId id="2263" r:id="rId16"/>
    <p:sldId id="2264" r:id="rId17"/>
    <p:sldId id="379" r:id="rId18"/>
    <p:sldId id="362" r:id="rId19"/>
    <p:sldId id="363" r:id="rId20"/>
    <p:sldId id="386" r:id="rId21"/>
    <p:sldId id="387" r:id="rId22"/>
    <p:sldId id="357" r:id="rId23"/>
    <p:sldId id="381" r:id="rId24"/>
    <p:sldId id="2265" r:id="rId25"/>
    <p:sldId id="2266" r:id="rId26"/>
    <p:sldId id="380" r:id="rId27"/>
    <p:sldId id="314" r:id="rId2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DA"/>
    <a:srgbClr val="5BFFA5"/>
    <a:srgbClr val="B4B4B4"/>
    <a:srgbClr val="F4B184"/>
    <a:srgbClr val="FFC9CD"/>
    <a:srgbClr val="FFEFF0"/>
    <a:srgbClr val="C4C4C4"/>
    <a:srgbClr val="AFFFAF"/>
    <a:srgbClr val="6DFF6D"/>
    <a:srgbClr val="F0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5407" autoAdjust="0"/>
  </p:normalViewPr>
  <p:slideViewPr>
    <p:cSldViewPr snapToGrid="0">
      <p:cViewPr varScale="1">
        <p:scale>
          <a:sx n="82" d="100"/>
          <a:sy n="82" d="100"/>
        </p:scale>
        <p:origin x="105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AF7-4373-B7B0-D13FD538F687}"/>
                </c:ext>
              </c:extLst>
            </c:dLbl>
            <c:dLbl>
              <c:idx val="1"/>
              <c:layout>
                <c:manualLayout>
                  <c:x val="-7.4635242291266682E-3"/>
                  <c:y val="-1.54849219129121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68-483A-9040-F09BC076BAB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AF7-4373-B7B0-D13FD538F68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AF7-4373-B7B0-D13FD538F68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AF7-4373-B7B0-D13FD538F68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AF7-4373-B7B0-D13FD538F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Sheet1!$A$2:$A$35</c:f>
              <c:strCache>
                <c:ptCount val="34"/>
                <c:pt idx="0">
                  <c:v>DKI JAKARTA</c:v>
                </c:pt>
                <c:pt idx="1">
                  <c:v>JAWA BARAT</c:v>
                </c:pt>
                <c:pt idx="2">
                  <c:v>JAWA TIMUR</c:v>
                </c:pt>
                <c:pt idx="3">
                  <c:v>JAWA TENGAH</c:v>
                </c:pt>
                <c:pt idx="4">
                  <c:v>SULAWESI SELATAN</c:v>
                </c:pt>
                <c:pt idx="5">
                  <c:v>BANTEN</c:v>
                </c:pt>
                <c:pt idx="6">
                  <c:v>NTB</c:v>
                </c:pt>
                <c:pt idx="7">
                  <c:v>PAPUA</c:v>
                </c:pt>
                <c:pt idx="8">
                  <c:v>BALI</c:v>
                </c:pt>
                <c:pt idx="9">
                  <c:v>SUMATERA BARAT</c:v>
                </c:pt>
                <c:pt idx="10">
                  <c:v>KALIMANTAN SELATAN</c:v>
                </c:pt>
                <c:pt idx="11">
                  <c:v>KALIMANTAN TENGAH</c:v>
                </c:pt>
                <c:pt idx="12">
                  <c:v>SUMATERA SELATAN</c:v>
                </c:pt>
                <c:pt idx="13">
                  <c:v>KALIMANTAN TIMUR </c:v>
                </c:pt>
                <c:pt idx="14">
                  <c:v>KALIMANTAN UTARA</c:v>
                </c:pt>
                <c:pt idx="15">
                  <c:v>SUMATERA UTARA</c:v>
                </c:pt>
                <c:pt idx="16">
                  <c:v>DIY</c:v>
                </c:pt>
                <c:pt idx="17">
                  <c:v>KEPRI</c:v>
                </c:pt>
                <c:pt idx="18">
                  <c:v>KALIMANTAN BARAT</c:v>
                </c:pt>
                <c:pt idx="19">
                  <c:v>SULAWESI TENGGARA</c:v>
                </c:pt>
                <c:pt idx="20">
                  <c:v>SULAWESI TENGAH</c:v>
                </c:pt>
                <c:pt idx="21">
                  <c:v>LAMPUNG</c:v>
                </c:pt>
                <c:pt idx="22">
                  <c:v>SULAWESI UTARA</c:v>
                </c:pt>
                <c:pt idx="23">
                  <c:v>RIAU</c:v>
                </c:pt>
                <c:pt idx="24">
                  <c:v>SULAWESI BARAT</c:v>
                </c:pt>
                <c:pt idx="25">
                  <c:v>PAPUA BARAT</c:v>
                </c:pt>
                <c:pt idx="26">
                  <c:v>MALUKU UTARA</c:v>
                </c:pt>
                <c:pt idx="27">
                  <c:v>JAMBI</c:v>
                </c:pt>
                <c:pt idx="28">
                  <c:v>MALUKU </c:v>
                </c:pt>
                <c:pt idx="29">
                  <c:v>BANGKA BELITUNG</c:v>
                </c:pt>
                <c:pt idx="30">
                  <c:v>GORONTALO</c:v>
                </c:pt>
                <c:pt idx="31">
                  <c:v>BENGKULU</c:v>
                </c:pt>
                <c:pt idx="32">
                  <c:v>ACEH</c:v>
                </c:pt>
                <c:pt idx="33">
                  <c:v>NTT</c:v>
                </c:pt>
              </c:strCache>
            </c:strRef>
          </c:cat>
          <c:val>
            <c:numRef>
              <c:f>Sheet1!$B$2:$B$35</c:f>
              <c:numCache>
                <c:formatCode>General</c:formatCode>
                <c:ptCount val="34"/>
                <c:pt idx="0">
                  <c:v>4397</c:v>
                </c:pt>
                <c:pt idx="1">
                  <c:v>1043</c:v>
                </c:pt>
                <c:pt idx="2">
                  <c:v>1037</c:v>
                </c:pt>
                <c:pt idx="3">
                  <c:v>767</c:v>
                </c:pt>
                <c:pt idx="4">
                  <c:v>577</c:v>
                </c:pt>
                <c:pt idx="5">
                  <c:v>427</c:v>
                </c:pt>
                <c:pt idx="6">
                  <c:v>250</c:v>
                </c:pt>
                <c:pt idx="7">
                  <c:v>240</c:v>
                </c:pt>
                <c:pt idx="8">
                  <c:v>237</c:v>
                </c:pt>
                <c:pt idx="9">
                  <c:v>182</c:v>
                </c:pt>
                <c:pt idx="10">
                  <c:v>179</c:v>
                </c:pt>
                <c:pt idx="11">
                  <c:v>157</c:v>
                </c:pt>
                <c:pt idx="12">
                  <c:v>156</c:v>
                </c:pt>
                <c:pt idx="13">
                  <c:v>154</c:v>
                </c:pt>
                <c:pt idx="14">
                  <c:v>122</c:v>
                </c:pt>
                <c:pt idx="15">
                  <c:v>117</c:v>
                </c:pt>
                <c:pt idx="16">
                  <c:v>114</c:v>
                </c:pt>
                <c:pt idx="17">
                  <c:v>89</c:v>
                </c:pt>
                <c:pt idx="18">
                  <c:v>68</c:v>
                </c:pt>
                <c:pt idx="19">
                  <c:v>64</c:v>
                </c:pt>
                <c:pt idx="20">
                  <c:v>59</c:v>
                </c:pt>
                <c:pt idx="21">
                  <c:v>50</c:v>
                </c:pt>
                <c:pt idx="22">
                  <c:v>45</c:v>
                </c:pt>
                <c:pt idx="23">
                  <c:v>45</c:v>
                </c:pt>
                <c:pt idx="24">
                  <c:v>44</c:v>
                </c:pt>
                <c:pt idx="25">
                  <c:v>43</c:v>
                </c:pt>
                <c:pt idx="26">
                  <c:v>41</c:v>
                </c:pt>
                <c:pt idx="27">
                  <c:v>32</c:v>
                </c:pt>
                <c:pt idx="28">
                  <c:v>23</c:v>
                </c:pt>
                <c:pt idx="29">
                  <c:v>19</c:v>
                </c:pt>
                <c:pt idx="30">
                  <c:v>15</c:v>
                </c:pt>
                <c:pt idx="31">
                  <c:v>12</c:v>
                </c:pt>
                <c:pt idx="32">
                  <c:v>11</c:v>
                </c:pt>
                <c:pt idx="3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68-483A-9040-F09BC076BAB7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Sheet1!$A$2:$A$35</c:f>
              <c:strCache>
                <c:ptCount val="34"/>
                <c:pt idx="0">
                  <c:v>DKI JAKARTA</c:v>
                </c:pt>
                <c:pt idx="1">
                  <c:v>JAWA BARAT</c:v>
                </c:pt>
                <c:pt idx="2">
                  <c:v>JAWA TIMUR</c:v>
                </c:pt>
                <c:pt idx="3">
                  <c:v>JAWA TENGAH</c:v>
                </c:pt>
                <c:pt idx="4">
                  <c:v>SULAWESI SELATAN</c:v>
                </c:pt>
                <c:pt idx="5">
                  <c:v>BANTEN</c:v>
                </c:pt>
                <c:pt idx="6">
                  <c:v>NTB</c:v>
                </c:pt>
                <c:pt idx="7">
                  <c:v>PAPUA</c:v>
                </c:pt>
                <c:pt idx="8">
                  <c:v>BALI</c:v>
                </c:pt>
                <c:pt idx="9">
                  <c:v>SUMATERA BARAT</c:v>
                </c:pt>
                <c:pt idx="10">
                  <c:v>KALIMANTAN SELATAN</c:v>
                </c:pt>
                <c:pt idx="11">
                  <c:v>KALIMANTAN TENGAH</c:v>
                </c:pt>
                <c:pt idx="12">
                  <c:v>SUMATERA SELATAN</c:v>
                </c:pt>
                <c:pt idx="13">
                  <c:v>KALIMANTAN TIMUR </c:v>
                </c:pt>
                <c:pt idx="14">
                  <c:v>KALIMANTAN UTARA</c:v>
                </c:pt>
                <c:pt idx="15">
                  <c:v>SUMATERA UTARA</c:v>
                </c:pt>
                <c:pt idx="16">
                  <c:v>DIY</c:v>
                </c:pt>
                <c:pt idx="17">
                  <c:v>KEPRI</c:v>
                </c:pt>
                <c:pt idx="18">
                  <c:v>KALIMANTAN BARAT</c:v>
                </c:pt>
                <c:pt idx="19">
                  <c:v>SULAWESI TENGGARA</c:v>
                </c:pt>
                <c:pt idx="20">
                  <c:v>SULAWESI TENGAH</c:v>
                </c:pt>
                <c:pt idx="21">
                  <c:v>LAMPUNG</c:v>
                </c:pt>
                <c:pt idx="22">
                  <c:v>SULAWESI UTARA</c:v>
                </c:pt>
                <c:pt idx="23">
                  <c:v>RIAU</c:v>
                </c:pt>
                <c:pt idx="24">
                  <c:v>SULAWESI BARAT</c:v>
                </c:pt>
                <c:pt idx="25">
                  <c:v>PAPUA BARAT</c:v>
                </c:pt>
                <c:pt idx="26">
                  <c:v>MALUKU UTARA</c:v>
                </c:pt>
                <c:pt idx="27">
                  <c:v>JAMBI</c:v>
                </c:pt>
                <c:pt idx="28">
                  <c:v>MALUKU </c:v>
                </c:pt>
                <c:pt idx="29">
                  <c:v>BANGKA BELITUNG</c:v>
                </c:pt>
                <c:pt idx="30">
                  <c:v>GORONTALO</c:v>
                </c:pt>
                <c:pt idx="31">
                  <c:v>BENGKULU</c:v>
                </c:pt>
                <c:pt idx="32">
                  <c:v>ACEH</c:v>
                </c:pt>
                <c:pt idx="33">
                  <c:v>NTT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68-483A-9040-F09BC076BAB7}"/>
            </c:ext>
          </c:extLst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Sheet1!$A$2:$A$35</c:f>
              <c:strCache>
                <c:ptCount val="34"/>
                <c:pt idx="0">
                  <c:v>DKI JAKARTA</c:v>
                </c:pt>
                <c:pt idx="1">
                  <c:v>JAWA BARAT</c:v>
                </c:pt>
                <c:pt idx="2">
                  <c:v>JAWA TIMUR</c:v>
                </c:pt>
                <c:pt idx="3">
                  <c:v>JAWA TENGAH</c:v>
                </c:pt>
                <c:pt idx="4">
                  <c:v>SULAWESI SELATAN</c:v>
                </c:pt>
                <c:pt idx="5">
                  <c:v>BANTEN</c:v>
                </c:pt>
                <c:pt idx="6">
                  <c:v>NTB</c:v>
                </c:pt>
                <c:pt idx="7">
                  <c:v>PAPUA</c:v>
                </c:pt>
                <c:pt idx="8">
                  <c:v>BALI</c:v>
                </c:pt>
                <c:pt idx="9">
                  <c:v>SUMATERA BARAT</c:v>
                </c:pt>
                <c:pt idx="10">
                  <c:v>KALIMANTAN SELATAN</c:v>
                </c:pt>
                <c:pt idx="11">
                  <c:v>KALIMANTAN TENGAH</c:v>
                </c:pt>
                <c:pt idx="12">
                  <c:v>SUMATERA SELATAN</c:v>
                </c:pt>
                <c:pt idx="13">
                  <c:v>KALIMANTAN TIMUR </c:v>
                </c:pt>
                <c:pt idx="14">
                  <c:v>KALIMANTAN UTARA</c:v>
                </c:pt>
                <c:pt idx="15">
                  <c:v>SUMATERA UTARA</c:v>
                </c:pt>
                <c:pt idx="16">
                  <c:v>DIY</c:v>
                </c:pt>
                <c:pt idx="17">
                  <c:v>KEPRI</c:v>
                </c:pt>
                <c:pt idx="18">
                  <c:v>KALIMANTAN BARAT</c:v>
                </c:pt>
                <c:pt idx="19">
                  <c:v>SULAWESI TENGGARA</c:v>
                </c:pt>
                <c:pt idx="20">
                  <c:v>SULAWESI TENGAH</c:v>
                </c:pt>
                <c:pt idx="21">
                  <c:v>LAMPUNG</c:v>
                </c:pt>
                <c:pt idx="22">
                  <c:v>SULAWESI UTARA</c:v>
                </c:pt>
                <c:pt idx="23">
                  <c:v>RIAU</c:v>
                </c:pt>
                <c:pt idx="24">
                  <c:v>SULAWESI BARAT</c:v>
                </c:pt>
                <c:pt idx="25">
                  <c:v>PAPUA BARAT</c:v>
                </c:pt>
                <c:pt idx="26">
                  <c:v>MALUKU UTARA</c:v>
                </c:pt>
                <c:pt idx="27">
                  <c:v>JAMBI</c:v>
                </c:pt>
                <c:pt idx="28">
                  <c:v>MALUKU </c:v>
                </c:pt>
                <c:pt idx="29">
                  <c:v>BANGKA BELITUNG</c:v>
                </c:pt>
                <c:pt idx="30">
                  <c:v>GORONTALO</c:v>
                </c:pt>
                <c:pt idx="31">
                  <c:v>BENGKULU</c:v>
                </c:pt>
                <c:pt idx="32">
                  <c:v>ACEH</c:v>
                </c:pt>
                <c:pt idx="33">
                  <c:v>NTT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68-483A-9040-F09BC076B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-534739200"/>
        <c:axId val="-534738112"/>
      </c:barChart>
      <c:catAx>
        <c:axId val="-53473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-534738112"/>
        <c:crossesAt val="0"/>
        <c:auto val="1"/>
        <c:lblAlgn val="ctr"/>
        <c:lblOffset val="100"/>
        <c:noMultiLvlLbl val="0"/>
      </c:catAx>
      <c:valAx>
        <c:axId val="-534738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-534739200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CE82-495C-AC1B-DDEC6581195B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E82-495C-AC1B-DDEC6581195B}"/>
              </c:ext>
            </c:extLst>
          </c:dPt>
          <c:dLbls>
            <c:dLbl>
              <c:idx val="0"/>
              <c:layout>
                <c:manualLayout>
                  <c:x val="-4.5313951140722793E-2"/>
                  <c:y val="-0.3367534307838187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2400" b="1"/>
                    </a:pPr>
                    <a:r>
                      <a:rPr lang="en-US" dirty="0"/>
                      <a:t>117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E82-495C-AC1B-DDEC6581195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/>
                  </a:pPr>
                  <a:endParaRPr lang="id-ID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E82-495C-AC1B-DDEC658119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Masih Melayani</c:v>
                </c:pt>
                <c:pt idx="1">
                  <c:v>Belum Terkonfirmasi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114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2-495C-AC1B-DDEC65811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d-ID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A12203-A9D7-42FD-82EE-AF7EC8C04F9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048BFAA5-EEEC-424F-80AC-2EC8624A2EBB}">
      <dgm:prSet custT="1"/>
      <dgm:spPr>
        <a:solidFill>
          <a:srgbClr val="F4B184"/>
        </a:solidFill>
      </dgm:spPr>
      <dgm:t>
        <a:bodyPr/>
        <a:lstStyle/>
        <a:p>
          <a:pPr algn="ctr"/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Kehilangan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sumber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pendapatan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/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berkurangnya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pendapatan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endParaRPr lang="en-US" sz="1600" b="1" dirty="0">
            <a:solidFill>
              <a:schemeClr val="tx1"/>
            </a:solidFill>
            <a:latin typeface="Century Gothic" pitchFamily="34" charset="0"/>
          </a:endParaRPr>
        </a:p>
      </dgm:t>
    </dgm:pt>
    <dgm:pt modelId="{33C245B7-8D48-4C78-924F-CC0BD97D3DBD}" type="parTrans" cxnId="{6EF95810-F61A-4917-A03E-A2BF384CF45C}">
      <dgm:prSet/>
      <dgm:spPr/>
      <dgm:t>
        <a:bodyPr/>
        <a:lstStyle/>
        <a:p>
          <a:endParaRPr lang="en-US" sz="1100"/>
        </a:p>
      </dgm:t>
    </dgm:pt>
    <dgm:pt modelId="{118C5A1D-3769-46CB-8640-945388EAD4BB}" type="sibTrans" cxnId="{6EF95810-F61A-4917-A03E-A2BF384CF45C}">
      <dgm:prSet/>
      <dgm:spPr/>
      <dgm:t>
        <a:bodyPr/>
        <a:lstStyle/>
        <a:p>
          <a:endParaRPr lang="en-US" sz="1100"/>
        </a:p>
      </dgm:t>
    </dgm:pt>
    <dgm:pt modelId="{F5BE7E14-11FA-4049-89E4-D8808FDCBE9E}">
      <dgm:prSet custT="1"/>
      <dgm:spPr>
        <a:solidFill>
          <a:srgbClr val="5BFFA5"/>
        </a:solidFill>
      </dgm:spPr>
      <dgm:t>
        <a:bodyPr/>
        <a:lstStyle/>
        <a:p>
          <a:pPr algn="ctr"/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Kekerasan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berbasis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gender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dalam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rumah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tangga</a:t>
          </a:r>
          <a:endParaRPr lang="en-US" sz="1600" b="1" dirty="0">
            <a:solidFill>
              <a:schemeClr val="tx1"/>
            </a:solidFill>
            <a:latin typeface="Century Gothic" pitchFamily="34" charset="0"/>
          </a:endParaRPr>
        </a:p>
      </dgm:t>
    </dgm:pt>
    <dgm:pt modelId="{F96BBB1A-F250-4DF6-83E4-B044B6F73239}" type="parTrans" cxnId="{D6296486-8F5F-4863-949E-DB4145AD6A87}">
      <dgm:prSet/>
      <dgm:spPr/>
      <dgm:t>
        <a:bodyPr/>
        <a:lstStyle/>
        <a:p>
          <a:endParaRPr lang="en-US" sz="1100"/>
        </a:p>
      </dgm:t>
    </dgm:pt>
    <dgm:pt modelId="{CDDEB0A0-7321-4083-9680-4FC031FE9239}" type="sibTrans" cxnId="{D6296486-8F5F-4863-949E-DB4145AD6A87}">
      <dgm:prSet/>
      <dgm:spPr/>
      <dgm:t>
        <a:bodyPr/>
        <a:lstStyle/>
        <a:p>
          <a:endParaRPr lang="en-US" sz="1100"/>
        </a:p>
      </dgm:t>
    </dgm:pt>
    <dgm:pt modelId="{350A2731-621F-4234-B63A-72E3130E743A}">
      <dgm:prSet custT="1"/>
      <dgm:spPr>
        <a:solidFill>
          <a:srgbClr val="86A4DA"/>
        </a:solidFill>
      </dgm:spPr>
      <dgm:t>
        <a:bodyPr/>
        <a:lstStyle/>
        <a:p>
          <a:pPr algn="ctr"/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Rasa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tidak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menentu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pada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semua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anggota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chemeClr val="tx1"/>
              </a:solidFill>
              <a:latin typeface="Century Gothic" pitchFamily="34" charset="0"/>
            </a:rPr>
            <a:t>keluarga</a:t>
          </a:r>
          <a:r>
            <a:rPr lang="en-ID" sz="1600" b="1" dirty="0">
              <a:solidFill>
                <a:schemeClr val="tx1"/>
              </a:solidFill>
              <a:latin typeface="Century Gothic" pitchFamily="34" charset="0"/>
            </a:rPr>
            <a:t>:</a:t>
          </a:r>
        </a:p>
        <a:p>
          <a:pPr algn="ctr"/>
          <a:r>
            <a:rPr lang="en-ID" sz="1600" b="1" i="1" dirty="0">
              <a:solidFill>
                <a:schemeClr val="tx1"/>
              </a:solidFill>
              <a:latin typeface="Century Gothic" pitchFamily="34" charset="0"/>
            </a:rPr>
            <a:t>* </a:t>
          </a:r>
          <a:r>
            <a:rPr lang="en-ID" sz="1600" b="1" i="1" dirty="0" err="1">
              <a:solidFill>
                <a:schemeClr val="tx1"/>
              </a:solidFill>
              <a:latin typeface="Century Gothic" pitchFamily="34" charset="0"/>
            </a:rPr>
            <a:t>Ortu</a:t>
          </a:r>
          <a:r>
            <a:rPr lang="en-ID" sz="1600" b="1" i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i="1" dirty="0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 WFH</a:t>
          </a:r>
        </a:p>
        <a:p>
          <a:pPr algn="ctr"/>
          <a:r>
            <a:rPr lang="en-ID" sz="1600" b="1" i="1" dirty="0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* </a:t>
          </a:r>
          <a:r>
            <a:rPr lang="en-ID" sz="1600" b="1" i="1" dirty="0" err="1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Anak</a:t>
          </a:r>
          <a:r>
            <a:rPr lang="en-ID" sz="1600" b="1" i="1" dirty="0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  </a:t>
          </a:r>
          <a:r>
            <a:rPr lang="en-ID" sz="1600" b="1" i="1" dirty="0" err="1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BdR</a:t>
          </a:r>
          <a:endParaRPr lang="en-ID" sz="1600" b="1" i="1" dirty="0">
            <a:solidFill>
              <a:schemeClr val="tx1"/>
            </a:solidFill>
            <a:latin typeface="Century Gothic" pitchFamily="34" charset="0"/>
            <a:sym typeface="Wingdings" panose="05000000000000000000" pitchFamily="2" charset="2"/>
          </a:endParaRPr>
        </a:p>
        <a:p>
          <a:pPr algn="ctr"/>
          <a:r>
            <a:rPr lang="en-ID" sz="1600" b="1" i="1" dirty="0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* 24/7 di </a:t>
          </a:r>
          <a:r>
            <a:rPr lang="en-ID" sz="1600" b="1" i="1" dirty="0" err="1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Rumah</a:t>
          </a:r>
          <a:endParaRPr lang="en-US" sz="1600" b="1" i="1" dirty="0">
            <a:solidFill>
              <a:schemeClr val="tx1"/>
            </a:solidFill>
            <a:latin typeface="Century Gothic" pitchFamily="34" charset="0"/>
          </a:endParaRPr>
        </a:p>
      </dgm:t>
    </dgm:pt>
    <dgm:pt modelId="{5414A496-6A93-4A2D-8CAA-1AAC82826C83}" type="parTrans" cxnId="{8EEE8D5F-2639-43DB-9DE9-2E4D563FC0A8}">
      <dgm:prSet/>
      <dgm:spPr/>
      <dgm:t>
        <a:bodyPr/>
        <a:lstStyle/>
        <a:p>
          <a:endParaRPr lang="en-US" sz="1100"/>
        </a:p>
      </dgm:t>
    </dgm:pt>
    <dgm:pt modelId="{04647286-E094-4F53-A704-CC61AC152C97}" type="sibTrans" cxnId="{8EEE8D5F-2639-43DB-9DE9-2E4D563FC0A8}">
      <dgm:prSet/>
      <dgm:spPr/>
      <dgm:t>
        <a:bodyPr/>
        <a:lstStyle/>
        <a:p>
          <a:endParaRPr lang="en-US" sz="1100"/>
        </a:p>
      </dgm:t>
    </dgm:pt>
    <dgm:pt modelId="{6880C7C5-772B-4179-92A4-F9505C3667DA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2000" b="1" dirty="0">
              <a:latin typeface="Century Gothic" pitchFamily="34" charset="0"/>
            </a:rPr>
            <a:t>PERUBAHAN !!!</a:t>
          </a:r>
        </a:p>
      </dgm:t>
    </dgm:pt>
    <dgm:pt modelId="{4DDEE360-D5AE-445B-84D9-3310BE0F27A7}" type="parTrans" cxnId="{FA4132E2-DBED-472E-B55D-9AFA10BA73BD}">
      <dgm:prSet/>
      <dgm:spPr/>
      <dgm:t>
        <a:bodyPr/>
        <a:lstStyle/>
        <a:p>
          <a:endParaRPr lang="id-ID" sz="1100"/>
        </a:p>
      </dgm:t>
    </dgm:pt>
    <dgm:pt modelId="{7154B8CD-C55D-4D50-94AE-25F7BA5F6FC4}" type="sibTrans" cxnId="{FA4132E2-DBED-472E-B55D-9AFA10BA73BD}">
      <dgm:prSet/>
      <dgm:spPr/>
      <dgm:t>
        <a:bodyPr/>
        <a:lstStyle/>
        <a:p>
          <a:endParaRPr lang="id-ID" sz="1100"/>
        </a:p>
      </dgm:t>
    </dgm:pt>
    <dgm:pt modelId="{2D4E9C7D-21AF-4223-A088-081B944AB5B7}">
      <dgm:prSet custT="1"/>
      <dgm:spPr>
        <a:solidFill>
          <a:srgbClr val="B4B4B4"/>
        </a:solidFill>
      </dgm:spPr>
      <dgm:t>
        <a:bodyPr/>
        <a:lstStyle/>
        <a:p>
          <a:pPr algn="ctr"/>
          <a:r>
            <a:rPr lang="en-US" sz="1600" b="1" dirty="0" err="1">
              <a:solidFill>
                <a:schemeClr val="tx1"/>
              </a:solidFill>
              <a:latin typeface="Century Gothic" pitchFamily="34" charset="0"/>
            </a:rPr>
            <a:t>Cemas</a:t>
          </a:r>
          <a:r>
            <a:rPr lang="en-US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Century Gothic" pitchFamily="34" charset="0"/>
            </a:rPr>
            <a:t>tidak</a:t>
          </a:r>
          <a:r>
            <a:rPr lang="en-US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Century Gothic" pitchFamily="34" charset="0"/>
            </a:rPr>
            <a:t>mampu</a:t>
          </a:r>
          <a:r>
            <a:rPr lang="en-US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Century Gothic" pitchFamily="34" charset="0"/>
            </a:rPr>
            <a:t>membayar</a:t>
          </a:r>
          <a:r>
            <a:rPr lang="en-US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Century Gothic" pitchFamily="34" charset="0"/>
            </a:rPr>
            <a:t>tagihan</a:t>
          </a:r>
          <a:r>
            <a:rPr lang="en-US" sz="1600" b="1" dirty="0">
              <a:solidFill>
                <a:schemeClr val="tx1"/>
              </a:solidFill>
              <a:latin typeface="Century Gothic" pitchFamily="34" charset="0"/>
            </a:rPr>
            <a:t> /</a:t>
          </a:r>
          <a:r>
            <a:rPr lang="en-US" sz="1600" b="1" dirty="0" err="1">
              <a:solidFill>
                <a:schemeClr val="tx1"/>
              </a:solidFill>
              <a:latin typeface="Century Gothic" pitchFamily="34" charset="0"/>
            </a:rPr>
            <a:t>mencukupi</a:t>
          </a:r>
          <a:r>
            <a:rPr lang="en-US" sz="1600" b="1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Century Gothic" pitchFamily="34" charset="0"/>
            </a:rPr>
            <a:t>kebutuhan</a:t>
          </a:r>
          <a:r>
            <a:rPr lang="en-US" sz="1600" b="1" dirty="0">
              <a:solidFill>
                <a:schemeClr val="tx1"/>
              </a:solidFill>
              <a:latin typeface="Century Gothic" pitchFamily="34" charset="0"/>
            </a:rPr>
            <a:t> </a:t>
          </a:r>
        </a:p>
      </dgm:t>
    </dgm:pt>
    <dgm:pt modelId="{AD337AD4-F635-454E-B820-0EA507C0E614}" type="parTrans" cxnId="{AC66159F-F3A3-4ED8-98A6-FA05984031C2}">
      <dgm:prSet/>
      <dgm:spPr/>
      <dgm:t>
        <a:bodyPr/>
        <a:lstStyle/>
        <a:p>
          <a:endParaRPr lang="id-ID" sz="1100"/>
        </a:p>
      </dgm:t>
    </dgm:pt>
    <dgm:pt modelId="{278EC6CC-E9AA-4E98-A0F0-6C54254ABEC9}" type="sibTrans" cxnId="{AC66159F-F3A3-4ED8-98A6-FA05984031C2}">
      <dgm:prSet/>
      <dgm:spPr/>
      <dgm:t>
        <a:bodyPr/>
        <a:lstStyle/>
        <a:p>
          <a:endParaRPr lang="id-ID" sz="1100"/>
        </a:p>
      </dgm:t>
    </dgm:pt>
    <dgm:pt modelId="{7D63F089-98AD-4C83-9F60-C94AA9B70CD2}" type="pres">
      <dgm:prSet presAssocID="{8FA12203-A9D7-42FD-82EE-AF7EC8C04F9B}" presName="diagram" presStyleCnt="0">
        <dgm:presLayoutVars>
          <dgm:dir/>
          <dgm:resizeHandles val="exact"/>
        </dgm:presLayoutVars>
      </dgm:prSet>
      <dgm:spPr/>
    </dgm:pt>
    <dgm:pt modelId="{BB647175-D3A1-4C8C-9481-4FA325029345}" type="pres">
      <dgm:prSet presAssocID="{F5BE7E14-11FA-4049-89E4-D8808FDCBE9E}" presName="node" presStyleLbl="node1" presStyleIdx="0" presStyleCnt="5" custLinFactY="10606" custLinFactNeighborX="3345" custLinFactNeighborY="100000">
        <dgm:presLayoutVars>
          <dgm:bulletEnabled val="1"/>
        </dgm:presLayoutVars>
      </dgm:prSet>
      <dgm:spPr/>
    </dgm:pt>
    <dgm:pt modelId="{4F709FED-E7CF-4F6A-8951-4723E42BED82}" type="pres">
      <dgm:prSet presAssocID="{CDDEB0A0-7321-4083-9680-4FC031FE9239}" presName="sibTrans" presStyleCnt="0"/>
      <dgm:spPr/>
    </dgm:pt>
    <dgm:pt modelId="{DC09B5F1-9323-4F1D-A2D2-E7919FD66C5E}" type="pres">
      <dgm:prSet presAssocID="{350A2731-621F-4234-B63A-72E3130E743A}" presName="node" presStyleLbl="node1" presStyleIdx="1" presStyleCnt="5" custLinFactY="10606" custLinFactNeighborX="1004" custLinFactNeighborY="100000">
        <dgm:presLayoutVars>
          <dgm:bulletEnabled val="1"/>
        </dgm:presLayoutVars>
      </dgm:prSet>
      <dgm:spPr/>
    </dgm:pt>
    <dgm:pt modelId="{DF215AB8-EF2A-42FA-A911-0D6A3864E670}" type="pres">
      <dgm:prSet presAssocID="{04647286-E094-4F53-A704-CC61AC152C97}" presName="sibTrans" presStyleCnt="0"/>
      <dgm:spPr/>
    </dgm:pt>
    <dgm:pt modelId="{DBC0B368-C4B7-4705-B3E3-B86E678C5A15}" type="pres">
      <dgm:prSet presAssocID="{048BFAA5-EEEC-424F-80AC-2EC8624A2EBB}" presName="node" presStyleLbl="node1" presStyleIdx="2" presStyleCnt="5" custLinFactX="-100000" custLinFactNeighborX="-117419" custLinFactNeighborY="-361">
        <dgm:presLayoutVars>
          <dgm:bulletEnabled val="1"/>
        </dgm:presLayoutVars>
      </dgm:prSet>
      <dgm:spPr/>
    </dgm:pt>
    <dgm:pt modelId="{05E31426-EF18-45CC-A15F-AED710A531FD}" type="pres">
      <dgm:prSet presAssocID="{118C5A1D-3769-46CB-8640-945388EAD4BB}" presName="sibTrans" presStyleCnt="0"/>
      <dgm:spPr/>
    </dgm:pt>
    <dgm:pt modelId="{4F0542C2-7F66-475E-A58C-483D5C7AC830}" type="pres">
      <dgm:prSet presAssocID="{6880C7C5-772B-4179-92A4-F9505C3667DA}" presName="node" presStyleLbl="node1" presStyleIdx="3" presStyleCnt="5" custLinFactX="64666" custLinFactNeighborX="100000" custLinFactNeighborY="-57069">
        <dgm:presLayoutVars>
          <dgm:bulletEnabled val="1"/>
        </dgm:presLayoutVars>
      </dgm:prSet>
      <dgm:spPr/>
    </dgm:pt>
    <dgm:pt modelId="{B3A12A63-82F2-48FD-B3DA-61C836E9E103}" type="pres">
      <dgm:prSet presAssocID="{7154B8CD-C55D-4D50-94AE-25F7BA5F6FC4}" presName="sibTrans" presStyleCnt="0"/>
      <dgm:spPr/>
    </dgm:pt>
    <dgm:pt modelId="{957BF36A-9EC9-4731-8720-DF773DA3A042}" type="pres">
      <dgm:prSet presAssocID="{2D4E9C7D-21AF-4223-A088-081B944AB5B7}" presName="node" presStyleLbl="node1" presStyleIdx="4" presStyleCnt="5" custLinFactY="-17028" custLinFactNeighborX="-55382" custLinFactNeighborY="-100000">
        <dgm:presLayoutVars>
          <dgm:bulletEnabled val="1"/>
        </dgm:presLayoutVars>
      </dgm:prSet>
      <dgm:spPr/>
    </dgm:pt>
  </dgm:ptLst>
  <dgm:cxnLst>
    <dgm:cxn modelId="{E2C4EE0B-9C82-44C1-9BA4-9114A688002D}" type="presOf" srcId="{F5BE7E14-11FA-4049-89E4-D8808FDCBE9E}" destId="{BB647175-D3A1-4C8C-9481-4FA325029345}" srcOrd="0" destOrd="0" presId="urn:microsoft.com/office/officeart/2005/8/layout/default"/>
    <dgm:cxn modelId="{6EF95810-F61A-4917-A03E-A2BF384CF45C}" srcId="{8FA12203-A9D7-42FD-82EE-AF7EC8C04F9B}" destId="{048BFAA5-EEEC-424F-80AC-2EC8624A2EBB}" srcOrd="2" destOrd="0" parTransId="{33C245B7-8D48-4C78-924F-CC0BD97D3DBD}" sibTransId="{118C5A1D-3769-46CB-8640-945388EAD4BB}"/>
    <dgm:cxn modelId="{145A7E23-695F-44D6-A260-D2DB7B1F2FD3}" type="presOf" srcId="{2D4E9C7D-21AF-4223-A088-081B944AB5B7}" destId="{957BF36A-9EC9-4731-8720-DF773DA3A042}" srcOrd="0" destOrd="0" presId="urn:microsoft.com/office/officeart/2005/8/layout/default"/>
    <dgm:cxn modelId="{E43EF83B-F4E2-49EA-9B8B-AD035A0E1CC9}" type="presOf" srcId="{350A2731-621F-4234-B63A-72E3130E743A}" destId="{DC09B5F1-9323-4F1D-A2D2-E7919FD66C5E}" srcOrd="0" destOrd="0" presId="urn:microsoft.com/office/officeart/2005/8/layout/default"/>
    <dgm:cxn modelId="{8EEE8D5F-2639-43DB-9DE9-2E4D563FC0A8}" srcId="{8FA12203-A9D7-42FD-82EE-AF7EC8C04F9B}" destId="{350A2731-621F-4234-B63A-72E3130E743A}" srcOrd="1" destOrd="0" parTransId="{5414A496-6A93-4A2D-8CAA-1AAC82826C83}" sibTransId="{04647286-E094-4F53-A704-CC61AC152C97}"/>
    <dgm:cxn modelId="{72395062-957D-460A-911D-6DF9F2EB5729}" type="presOf" srcId="{8FA12203-A9D7-42FD-82EE-AF7EC8C04F9B}" destId="{7D63F089-98AD-4C83-9F60-C94AA9B70CD2}" srcOrd="0" destOrd="0" presId="urn:microsoft.com/office/officeart/2005/8/layout/default"/>
    <dgm:cxn modelId="{D6296486-8F5F-4863-949E-DB4145AD6A87}" srcId="{8FA12203-A9D7-42FD-82EE-AF7EC8C04F9B}" destId="{F5BE7E14-11FA-4049-89E4-D8808FDCBE9E}" srcOrd="0" destOrd="0" parTransId="{F96BBB1A-F250-4DF6-83E4-B044B6F73239}" sibTransId="{CDDEB0A0-7321-4083-9680-4FC031FE9239}"/>
    <dgm:cxn modelId="{AC66159F-F3A3-4ED8-98A6-FA05984031C2}" srcId="{8FA12203-A9D7-42FD-82EE-AF7EC8C04F9B}" destId="{2D4E9C7D-21AF-4223-A088-081B944AB5B7}" srcOrd="4" destOrd="0" parTransId="{AD337AD4-F635-454E-B820-0EA507C0E614}" sibTransId="{278EC6CC-E9AA-4E98-A0F0-6C54254ABEC9}"/>
    <dgm:cxn modelId="{9F1967AE-D746-4255-8961-753D939DD9A0}" type="presOf" srcId="{6880C7C5-772B-4179-92A4-F9505C3667DA}" destId="{4F0542C2-7F66-475E-A58C-483D5C7AC830}" srcOrd="0" destOrd="0" presId="urn:microsoft.com/office/officeart/2005/8/layout/default"/>
    <dgm:cxn modelId="{F5A53BD2-319A-487E-831E-4A97F38CA10C}" type="presOf" srcId="{048BFAA5-EEEC-424F-80AC-2EC8624A2EBB}" destId="{DBC0B368-C4B7-4705-B3E3-B86E678C5A15}" srcOrd="0" destOrd="0" presId="urn:microsoft.com/office/officeart/2005/8/layout/default"/>
    <dgm:cxn modelId="{FA4132E2-DBED-472E-B55D-9AFA10BA73BD}" srcId="{8FA12203-A9D7-42FD-82EE-AF7EC8C04F9B}" destId="{6880C7C5-772B-4179-92A4-F9505C3667DA}" srcOrd="3" destOrd="0" parTransId="{4DDEE360-D5AE-445B-84D9-3310BE0F27A7}" sibTransId="{7154B8CD-C55D-4D50-94AE-25F7BA5F6FC4}"/>
    <dgm:cxn modelId="{377FB835-7205-42CA-88F0-6C58FE1C32CF}" type="presParOf" srcId="{7D63F089-98AD-4C83-9F60-C94AA9B70CD2}" destId="{BB647175-D3A1-4C8C-9481-4FA325029345}" srcOrd="0" destOrd="0" presId="urn:microsoft.com/office/officeart/2005/8/layout/default"/>
    <dgm:cxn modelId="{6A68A70B-9E42-470F-B99D-4FC027D53F30}" type="presParOf" srcId="{7D63F089-98AD-4C83-9F60-C94AA9B70CD2}" destId="{4F709FED-E7CF-4F6A-8951-4723E42BED82}" srcOrd="1" destOrd="0" presId="urn:microsoft.com/office/officeart/2005/8/layout/default"/>
    <dgm:cxn modelId="{B35BE510-D30E-4F06-9C82-4DAB033B735C}" type="presParOf" srcId="{7D63F089-98AD-4C83-9F60-C94AA9B70CD2}" destId="{DC09B5F1-9323-4F1D-A2D2-E7919FD66C5E}" srcOrd="2" destOrd="0" presId="urn:microsoft.com/office/officeart/2005/8/layout/default"/>
    <dgm:cxn modelId="{35D47DB0-1C19-4C37-96BA-58DD4B591762}" type="presParOf" srcId="{7D63F089-98AD-4C83-9F60-C94AA9B70CD2}" destId="{DF215AB8-EF2A-42FA-A911-0D6A3864E670}" srcOrd="3" destOrd="0" presId="urn:microsoft.com/office/officeart/2005/8/layout/default"/>
    <dgm:cxn modelId="{1CD04017-4D1B-4F9E-9A85-DD2205C9C125}" type="presParOf" srcId="{7D63F089-98AD-4C83-9F60-C94AA9B70CD2}" destId="{DBC0B368-C4B7-4705-B3E3-B86E678C5A15}" srcOrd="4" destOrd="0" presId="urn:microsoft.com/office/officeart/2005/8/layout/default"/>
    <dgm:cxn modelId="{85CEAE1D-3EB1-41D4-B087-736A7561334C}" type="presParOf" srcId="{7D63F089-98AD-4C83-9F60-C94AA9B70CD2}" destId="{05E31426-EF18-45CC-A15F-AED710A531FD}" srcOrd="5" destOrd="0" presId="urn:microsoft.com/office/officeart/2005/8/layout/default"/>
    <dgm:cxn modelId="{4C62CC9A-EC99-40AE-8368-FBD769E54A06}" type="presParOf" srcId="{7D63F089-98AD-4C83-9F60-C94AA9B70CD2}" destId="{4F0542C2-7F66-475E-A58C-483D5C7AC830}" srcOrd="6" destOrd="0" presId="urn:microsoft.com/office/officeart/2005/8/layout/default"/>
    <dgm:cxn modelId="{7FFC0C22-EAD2-4AB0-8556-6D44E591D464}" type="presParOf" srcId="{7D63F089-98AD-4C83-9F60-C94AA9B70CD2}" destId="{B3A12A63-82F2-48FD-B3DA-61C836E9E103}" srcOrd="7" destOrd="0" presId="urn:microsoft.com/office/officeart/2005/8/layout/default"/>
    <dgm:cxn modelId="{63585E9E-996E-4EB6-99EB-5DA8BFAE41ED}" type="presParOf" srcId="{7D63F089-98AD-4C83-9F60-C94AA9B70CD2}" destId="{957BF36A-9EC9-4731-8720-DF773DA3A04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A12203-A9D7-42FD-82EE-AF7EC8C04F9B}" type="doc">
      <dgm:prSet loTypeId="urn:microsoft.com/office/officeart/2005/8/layout/p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048BFAA5-EEEC-424F-80AC-2EC8624A2EBB}">
      <dgm:prSet custT="1"/>
      <dgm:spPr/>
      <dgm:t>
        <a:bodyPr/>
        <a:lstStyle/>
        <a:p>
          <a:pPr algn="ctr"/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Anak </a:t>
          </a:r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bosan</a:t>
          </a:r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 di </a:t>
          </a:r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rumah</a:t>
          </a:r>
          <a:endParaRPr lang="en-US" sz="1600" b="1" dirty="0">
            <a:solidFill>
              <a:srgbClr val="FF0000"/>
            </a:solidFill>
            <a:latin typeface="Century Gothic" pitchFamily="34" charset="0"/>
          </a:endParaRPr>
        </a:p>
      </dgm:t>
    </dgm:pt>
    <dgm:pt modelId="{33C245B7-8D48-4C78-924F-CC0BD97D3DBD}" type="parTrans" cxnId="{6EF95810-F61A-4917-A03E-A2BF384CF45C}">
      <dgm:prSet/>
      <dgm:spPr/>
      <dgm:t>
        <a:bodyPr/>
        <a:lstStyle/>
        <a:p>
          <a:endParaRPr lang="en-US" sz="1100" b="1">
            <a:solidFill>
              <a:srgbClr val="FF0000"/>
            </a:solidFill>
          </a:endParaRPr>
        </a:p>
      </dgm:t>
    </dgm:pt>
    <dgm:pt modelId="{118C5A1D-3769-46CB-8640-945388EAD4BB}" type="sibTrans" cxnId="{6EF95810-F61A-4917-A03E-A2BF384CF45C}">
      <dgm:prSet/>
      <dgm:spPr/>
      <dgm:t>
        <a:bodyPr/>
        <a:lstStyle/>
        <a:p>
          <a:endParaRPr lang="en-US" sz="1100" b="1">
            <a:solidFill>
              <a:srgbClr val="FF0000"/>
            </a:solidFill>
          </a:endParaRPr>
        </a:p>
      </dgm:t>
    </dgm:pt>
    <dgm:pt modelId="{F5BE7E14-11FA-4049-89E4-D8808FDCBE9E}">
      <dgm:prSet custT="1"/>
      <dgm:spPr/>
      <dgm:t>
        <a:bodyPr/>
        <a:lstStyle/>
        <a:p>
          <a:pPr algn="ctr"/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Kekerasan</a:t>
          </a:r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 pada </a:t>
          </a:r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anak</a:t>
          </a:r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 </a:t>
          </a:r>
          <a:endParaRPr lang="en-US" sz="1600" b="1" dirty="0">
            <a:solidFill>
              <a:srgbClr val="FF0000"/>
            </a:solidFill>
            <a:latin typeface="Century Gothic" pitchFamily="34" charset="0"/>
          </a:endParaRPr>
        </a:p>
      </dgm:t>
    </dgm:pt>
    <dgm:pt modelId="{F96BBB1A-F250-4DF6-83E4-B044B6F73239}" type="parTrans" cxnId="{D6296486-8F5F-4863-949E-DB4145AD6A87}">
      <dgm:prSet/>
      <dgm:spPr/>
      <dgm:t>
        <a:bodyPr/>
        <a:lstStyle/>
        <a:p>
          <a:endParaRPr lang="en-US" sz="1100" b="1">
            <a:solidFill>
              <a:srgbClr val="FF0000"/>
            </a:solidFill>
          </a:endParaRPr>
        </a:p>
      </dgm:t>
    </dgm:pt>
    <dgm:pt modelId="{CDDEB0A0-7321-4083-9680-4FC031FE9239}" type="sibTrans" cxnId="{D6296486-8F5F-4863-949E-DB4145AD6A87}">
      <dgm:prSet/>
      <dgm:spPr/>
      <dgm:t>
        <a:bodyPr/>
        <a:lstStyle/>
        <a:p>
          <a:endParaRPr lang="en-US" sz="1100" b="1">
            <a:solidFill>
              <a:srgbClr val="FF0000"/>
            </a:solidFill>
          </a:endParaRPr>
        </a:p>
      </dgm:t>
    </dgm:pt>
    <dgm:pt modelId="{350A2731-621F-4234-B63A-72E3130E743A}">
      <dgm:prSet custT="1"/>
      <dgm:spPr/>
      <dgm:t>
        <a:bodyPr/>
        <a:lstStyle/>
        <a:p>
          <a:pPr algn="ctr"/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Anak </a:t>
          </a:r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tidak</a:t>
          </a:r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senang</a:t>
          </a:r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belajar</a:t>
          </a:r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dari</a:t>
          </a:r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ID" sz="1600" b="1" dirty="0" err="1">
              <a:solidFill>
                <a:srgbClr val="FF0000"/>
              </a:solidFill>
              <a:latin typeface="Century Gothic" pitchFamily="34" charset="0"/>
            </a:rPr>
            <a:t>rumah</a:t>
          </a:r>
          <a:r>
            <a:rPr lang="en-ID" sz="1600" b="1" dirty="0">
              <a:solidFill>
                <a:srgbClr val="FF0000"/>
              </a:solidFill>
              <a:latin typeface="Century Gothic" pitchFamily="34" charset="0"/>
            </a:rPr>
            <a:t> </a:t>
          </a:r>
          <a:endParaRPr lang="en-US" sz="1600" b="1" i="1" dirty="0">
            <a:solidFill>
              <a:srgbClr val="FF0000"/>
            </a:solidFill>
            <a:latin typeface="Century Gothic" pitchFamily="34" charset="0"/>
          </a:endParaRPr>
        </a:p>
      </dgm:t>
    </dgm:pt>
    <dgm:pt modelId="{5414A496-6A93-4A2D-8CAA-1AAC82826C83}" type="parTrans" cxnId="{8EEE8D5F-2639-43DB-9DE9-2E4D563FC0A8}">
      <dgm:prSet/>
      <dgm:spPr/>
      <dgm:t>
        <a:bodyPr/>
        <a:lstStyle/>
        <a:p>
          <a:endParaRPr lang="en-US" sz="1100" b="1">
            <a:solidFill>
              <a:srgbClr val="FF0000"/>
            </a:solidFill>
          </a:endParaRPr>
        </a:p>
      </dgm:t>
    </dgm:pt>
    <dgm:pt modelId="{04647286-E094-4F53-A704-CC61AC152C97}" type="sibTrans" cxnId="{8EEE8D5F-2639-43DB-9DE9-2E4D563FC0A8}">
      <dgm:prSet/>
      <dgm:spPr/>
      <dgm:t>
        <a:bodyPr/>
        <a:lstStyle/>
        <a:p>
          <a:endParaRPr lang="en-US" sz="1100" b="1">
            <a:solidFill>
              <a:srgbClr val="FF0000"/>
            </a:solidFill>
          </a:endParaRPr>
        </a:p>
      </dgm:t>
    </dgm:pt>
    <dgm:pt modelId="{6880C7C5-772B-4179-92A4-F9505C3667DA}">
      <dgm:prSet custT="1"/>
      <dgm:spPr/>
      <dgm:t>
        <a:bodyPr/>
        <a:lstStyle/>
        <a:p>
          <a:pPr algn="ctr"/>
          <a:r>
            <a:rPr lang="en-US" sz="1600" b="1" dirty="0">
              <a:solidFill>
                <a:srgbClr val="FF0000"/>
              </a:solidFill>
              <a:latin typeface="Century Gothic" pitchFamily="34" charset="0"/>
            </a:rPr>
            <a:t>Anak </a:t>
          </a:r>
          <a:r>
            <a:rPr lang="en-US" sz="1600" b="1" dirty="0" err="1">
              <a:solidFill>
                <a:srgbClr val="FF0000"/>
              </a:solidFill>
              <a:latin typeface="Century Gothic" pitchFamily="34" charset="0"/>
            </a:rPr>
            <a:t>tidak</a:t>
          </a:r>
          <a:r>
            <a:rPr lang="en-US" sz="1600" b="1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US" sz="1600" b="1" dirty="0" err="1">
              <a:solidFill>
                <a:srgbClr val="FF0000"/>
              </a:solidFill>
              <a:latin typeface="Century Gothic" pitchFamily="34" charset="0"/>
            </a:rPr>
            <a:t>bahagia</a:t>
          </a:r>
          <a:endParaRPr lang="en-US" sz="1600" b="1" dirty="0">
            <a:solidFill>
              <a:srgbClr val="FF0000"/>
            </a:solidFill>
            <a:latin typeface="Century Gothic" pitchFamily="34" charset="0"/>
          </a:endParaRPr>
        </a:p>
      </dgm:t>
    </dgm:pt>
    <dgm:pt modelId="{4DDEE360-D5AE-445B-84D9-3310BE0F27A7}" type="parTrans" cxnId="{FA4132E2-DBED-472E-B55D-9AFA10BA73BD}">
      <dgm:prSet/>
      <dgm:spPr/>
      <dgm:t>
        <a:bodyPr/>
        <a:lstStyle/>
        <a:p>
          <a:endParaRPr lang="id-ID" sz="1100" b="1">
            <a:solidFill>
              <a:srgbClr val="FF0000"/>
            </a:solidFill>
          </a:endParaRPr>
        </a:p>
      </dgm:t>
    </dgm:pt>
    <dgm:pt modelId="{7154B8CD-C55D-4D50-94AE-25F7BA5F6FC4}" type="sibTrans" cxnId="{FA4132E2-DBED-472E-B55D-9AFA10BA73BD}">
      <dgm:prSet/>
      <dgm:spPr/>
      <dgm:t>
        <a:bodyPr/>
        <a:lstStyle/>
        <a:p>
          <a:endParaRPr lang="id-ID" sz="1100" b="1">
            <a:solidFill>
              <a:srgbClr val="FF0000"/>
            </a:solidFill>
          </a:endParaRPr>
        </a:p>
      </dgm:t>
    </dgm:pt>
    <dgm:pt modelId="{815E952D-7EF5-4DCC-9C45-08ADC9AF9B83}" type="pres">
      <dgm:prSet presAssocID="{8FA12203-A9D7-42FD-82EE-AF7EC8C04F9B}" presName="Name0" presStyleCnt="0">
        <dgm:presLayoutVars>
          <dgm:dir/>
          <dgm:resizeHandles val="exact"/>
        </dgm:presLayoutVars>
      </dgm:prSet>
      <dgm:spPr/>
    </dgm:pt>
    <dgm:pt modelId="{47D72F11-2F72-4995-ABB2-639DF9B1E654}" type="pres">
      <dgm:prSet presAssocID="{F5BE7E14-11FA-4049-89E4-D8808FDCBE9E}" presName="compNode" presStyleCnt="0"/>
      <dgm:spPr/>
    </dgm:pt>
    <dgm:pt modelId="{4A0DA95A-28E4-475D-9DBE-77EA629283FC}" type="pres">
      <dgm:prSet presAssocID="{F5BE7E14-11FA-4049-89E4-D8808FDCBE9E}" presName="pictRect" presStyleLbl="node1" presStyleIdx="0" presStyleCnt="4"/>
      <dgm:spPr/>
    </dgm:pt>
    <dgm:pt modelId="{72ADE8AE-AB7D-4C22-9EC9-3333369D4877}" type="pres">
      <dgm:prSet presAssocID="{F5BE7E14-11FA-4049-89E4-D8808FDCBE9E}" presName="textRect" presStyleLbl="revTx" presStyleIdx="0" presStyleCnt="4">
        <dgm:presLayoutVars>
          <dgm:bulletEnabled val="1"/>
        </dgm:presLayoutVars>
      </dgm:prSet>
      <dgm:spPr/>
    </dgm:pt>
    <dgm:pt modelId="{B1DF1F9C-E8B1-46B3-8CE8-0BBA85E38038}" type="pres">
      <dgm:prSet presAssocID="{CDDEB0A0-7321-4083-9680-4FC031FE9239}" presName="sibTrans" presStyleLbl="sibTrans2D1" presStyleIdx="0" presStyleCnt="0"/>
      <dgm:spPr/>
    </dgm:pt>
    <dgm:pt modelId="{E33BC9BC-5310-495B-80CA-E6FE17506003}" type="pres">
      <dgm:prSet presAssocID="{350A2731-621F-4234-B63A-72E3130E743A}" presName="compNode" presStyleCnt="0"/>
      <dgm:spPr/>
    </dgm:pt>
    <dgm:pt modelId="{1B623811-8ACC-4D90-89CD-9CB22865B2BC}" type="pres">
      <dgm:prSet presAssocID="{350A2731-621F-4234-B63A-72E3130E743A}" presName="pictRect" presStyleLbl="node1" presStyleIdx="1" presStyleCnt="4"/>
      <dgm:spPr/>
    </dgm:pt>
    <dgm:pt modelId="{07E4B941-2A88-44E4-8ED3-81353E83EED5}" type="pres">
      <dgm:prSet presAssocID="{350A2731-621F-4234-B63A-72E3130E743A}" presName="textRect" presStyleLbl="revTx" presStyleIdx="1" presStyleCnt="4">
        <dgm:presLayoutVars>
          <dgm:bulletEnabled val="1"/>
        </dgm:presLayoutVars>
      </dgm:prSet>
      <dgm:spPr/>
    </dgm:pt>
    <dgm:pt modelId="{170FCDBD-2A51-44EB-A13F-77A9A5BBEE0B}" type="pres">
      <dgm:prSet presAssocID="{04647286-E094-4F53-A704-CC61AC152C97}" presName="sibTrans" presStyleLbl="sibTrans2D1" presStyleIdx="0" presStyleCnt="0"/>
      <dgm:spPr/>
    </dgm:pt>
    <dgm:pt modelId="{F8E8BEEC-0408-4C23-B509-11C20DC71BC9}" type="pres">
      <dgm:prSet presAssocID="{048BFAA5-EEEC-424F-80AC-2EC8624A2EBB}" presName="compNode" presStyleCnt="0"/>
      <dgm:spPr/>
    </dgm:pt>
    <dgm:pt modelId="{C2D05051-662B-4AA5-A7DA-963897AEB7EB}" type="pres">
      <dgm:prSet presAssocID="{048BFAA5-EEEC-424F-80AC-2EC8624A2EBB}" presName="pictRect" presStyleLbl="node1" presStyleIdx="2" presStyleCnt="4" custLinFactX="-9126" custLinFactY="67855" custLinFactNeighborX="-100000" custLinFactNeighborY="100000"/>
      <dgm:spPr/>
    </dgm:pt>
    <dgm:pt modelId="{5D4D467E-0595-45C0-8970-0CB3FAC1BFFC}" type="pres">
      <dgm:prSet presAssocID="{048BFAA5-EEEC-424F-80AC-2EC8624A2EBB}" presName="textRect" presStyleLbl="revTx" presStyleIdx="2" presStyleCnt="4" custScaleX="118081" custLinFactX="-13593" custLinFactY="116088" custLinFactNeighborX="-100000" custLinFactNeighborY="200000">
        <dgm:presLayoutVars>
          <dgm:bulletEnabled val="1"/>
        </dgm:presLayoutVars>
      </dgm:prSet>
      <dgm:spPr/>
    </dgm:pt>
    <dgm:pt modelId="{317EF355-0897-4CC7-9BB2-459310604C5F}" type="pres">
      <dgm:prSet presAssocID="{118C5A1D-3769-46CB-8640-945388EAD4BB}" presName="sibTrans" presStyleLbl="sibTrans2D1" presStyleIdx="0" presStyleCnt="0"/>
      <dgm:spPr/>
    </dgm:pt>
    <dgm:pt modelId="{C3575472-0971-4008-97AB-E4B3A7C7C1E1}" type="pres">
      <dgm:prSet presAssocID="{6880C7C5-772B-4179-92A4-F9505C3667DA}" presName="compNode" presStyleCnt="0"/>
      <dgm:spPr/>
    </dgm:pt>
    <dgm:pt modelId="{6DB642FF-931F-4FB3-A96F-0D9603D2FD90}" type="pres">
      <dgm:prSet presAssocID="{6880C7C5-772B-4179-92A4-F9505C3667DA}" presName="pictRect" presStyleLbl="node1" presStyleIdx="3" presStyleCnt="4" custLinFactX="-10591" custLinFactNeighborX="-100000" custLinFactNeighborY="-3201"/>
      <dgm:spPr/>
    </dgm:pt>
    <dgm:pt modelId="{F9A03E07-C9C4-428F-8E0E-3E33C0D82C92}" type="pres">
      <dgm:prSet presAssocID="{6880C7C5-772B-4179-92A4-F9505C3667DA}" presName="textRect" presStyleLbl="revTx" presStyleIdx="3" presStyleCnt="4" custLinFactX="-10591" custLinFactNeighborX="-100000" custLinFactNeighborY="-739">
        <dgm:presLayoutVars>
          <dgm:bulletEnabled val="1"/>
        </dgm:presLayoutVars>
      </dgm:prSet>
      <dgm:spPr/>
    </dgm:pt>
  </dgm:ptLst>
  <dgm:cxnLst>
    <dgm:cxn modelId="{6EF95810-F61A-4917-A03E-A2BF384CF45C}" srcId="{8FA12203-A9D7-42FD-82EE-AF7EC8C04F9B}" destId="{048BFAA5-EEEC-424F-80AC-2EC8624A2EBB}" srcOrd="2" destOrd="0" parTransId="{33C245B7-8D48-4C78-924F-CC0BD97D3DBD}" sibTransId="{118C5A1D-3769-46CB-8640-945388EAD4BB}"/>
    <dgm:cxn modelId="{BAF43A2D-564B-40DC-9840-B738466CE5BC}" type="presOf" srcId="{8FA12203-A9D7-42FD-82EE-AF7EC8C04F9B}" destId="{815E952D-7EF5-4DCC-9C45-08ADC9AF9B83}" srcOrd="0" destOrd="0" presId="urn:microsoft.com/office/officeart/2005/8/layout/pList1"/>
    <dgm:cxn modelId="{8EEE8D5F-2639-43DB-9DE9-2E4D563FC0A8}" srcId="{8FA12203-A9D7-42FD-82EE-AF7EC8C04F9B}" destId="{350A2731-621F-4234-B63A-72E3130E743A}" srcOrd="1" destOrd="0" parTransId="{5414A496-6A93-4A2D-8CAA-1AAC82826C83}" sibTransId="{04647286-E094-4F53-A704-CC61AC152C97}"/>
    <dgm:cxn modelId="{0C6E144D-6A46-420C-A14B-E6CBE37560AE}" type="presOf" srcId="{350A2731-621F-4234-B63A-72E3130E743A}" destId="{07E4B941-2A88-44E4-8ED3-81353E83EED5}" srcOrd="0" destOrd="0" presId="urn:microsoft.com/office/officeart/2005/8/layout/pList1"/>
    <dgm:cxn modelId="{2D2E5155-1D23-40EA-BE84-7176245A2715}" type="presOf" srcId="{CDDEB0A0-7321-4083-9680-4FC031FE9239}" destId="{B1DF1F9C-E8B1-46B3-8CE8-0BBA85E38038}" srcOrd="0" destOrd="0" presId="urn:microsoft.com/office/officeart/2005/8/layout/pList1"/>
    <dgm:cxn modelId="{D6296486-8F5F-4863-949E-DB4145AD6A87}" srcId="{8FA12203-A9D7-42FD-82EE-AF7EC8C04F9B}" destId="{F5BE7E14-11FA-4049-89E4-D8808FDCBE9E}" srcOrd="0" destOrd="0" parTransId="{F96BBB1A-F250-4DF6-83E4-B044B6F73239}" sibTransId="{CDDEB0A0-7321-4083-9680-4FC031FE9239}"/>
    <dgm:cxn modelId="{F2867097-03C8-4AB1-938A-BD0322238DF7}" type="presOf" srcId="{118C5A1D-3769-46CB-8640-945388EAD4BB}" destId="{317EF355-0897-4CC7-9BB2-459310604C5F}" srcOrd="0" destOrd="0" presId="urn:microsoft.com/office/officeart/2005/8/layout/pList1"/>
    <dgm:cxn modelId="{6C7BE7A7-53D8-4580-8F88-231851B22845}" type="presOf" srcId="{04647286-E094-4F53-A704-CC61AC152C97}" destId="{170FCDBD-2A51-44EB-A13F-77A9A5BBEE0B}" srcOrd="0" destOrd="0" presId="urn:microsoft.com/office/officeart/2005/8/layout/pList1"/>
    <dgm:cxn modelId="{EC0C0EAC-7A63-4D7D-AB0B-7F77CED2298A}" type="presOf" srcId="{F5BE7E14-11FA-4049-89E4-D8808FDCBE9E}" destId="{72ADE8AE-AB7D-4C22-9EC9-3333369D4877}" srcOrd="0" destOrd="0" presId="urn:microsoft.com/office/officeart/2005/8/layout/pList1"/>
    <dgm:cxn modelId="{B2FA9CB6-383F-4725-8827-F2DB71B8F107}" type="presOf" srcId="{6880C7C5-772B-4179-92A4-F9505C3667DA}" destId="{F9A03E07-C9C4-428F-8E0E-3E33C0D82C92}" srcOrd="0" destOrd="0" presId="urn:microsoft.com/office/officeart/2005/8/layout/pList1"/>
    <dgm:cxn modelId="{AC4625D2-FDF7-4085-A227-836095CC139C}" type="presOf" srcId="{048BFAA5-EEEC-424F-80AC-2EC8624A2EBB}" destId="{5D4D467E-0595-45C0-8970-0CB3FAC1BFFC}" srcOrd="0" destOrd="0" presId="urn:microsoft.com/office/officeart/2005/8/layout/pList1"/>
    <dgm:cxn modelId="{FA4132E2-DBED-472E-B55D-9AFA10BA73BD}" srcId="{8FA12203-A9D7-42FD-82EE-AF7EC8C04F9B}" destId="{6880C7C5-772B-4179-92A4-F9505C3667DA}" srcOrd="3" destOrd="0" parTransId="{4DDEE360-D5AE-445B-84D9-3310BE0F27A7}" sibTransId="{7154B8CD-C55D-4D50-94AE-25F7BA5F6FC4}"/>
    <dgm:cxn modelId="{77748C26-1119-41DF-9469-23F7AF3787B4}" type="presParOf" srcId="{815E952D-7EF5-4DCC-9C45-08ADC9AF9B83}" destId="{47D72F11-2F72-4995-ABB2-639DF9B1E654}" srcOrd="0" destOrd="0" presId="urn:microsoft.com/office/officeart/2005/8/layout/pList1"/>
    <dgm:cxn modelId="{AAA78213-EBA1-436B-A14E-72A8019CEF43}" type="presParOf" srcId="{47D72F11-2F72-4995-ABB2-639DF9B1E654}" destId="{4A0DA95A-28E4-475D-9DBE-77EA629283FC}" srcOrd="0" destOrd="0" presId="urn:microsoft.com/office/officeart/2005/8/layout/pList1"/>
    <dgm:cxn modelId="{BF67BA02-E156-40A9-A1E4-6A71E28D989F}" type="presParOf" srcId="{47D72F11-2F72-4995-ABB2-639DF9B1E654}" destId="{72ADE8AE-AB7D-4C22-9EC9-3333369D4877}" srcOrd="1" destOrd="0" presId="urn:microsoft.com/office/officeart/2005/8/layout/pList1"/>
    <dgm:cxn modelId="{DC60F9D6-534E-46CA-AB50-1E77FF898F86}" type="presParOf" srcId="{815E952D-7EF5-4DCC-9C45-08ADC9AF9B83}" destId="{B1DF1F9C-E8B1-46B3-8CE8-0BBA85E38038}" srcOrd="1" destOrd="0" presId="urn:microsoft.com/office/officeart/2005/8/layout/pList1"/>
    <dgm:cxn modelId="{0179DA3C-7FE7-41EB-9E3A-341B741D99EF}" type="presParOf" srcId="{815E952D-7EF5-4DCC-9C45-08ADC9AF9B83}" destId="{E33BC9BC-5310-495B-80CA-E6FE17506003}" srcOrd="2" destOrd="0" presId="urn:microsoft.com/office/officeart/2005/8/layout/pList1"/>
    <dgm:cxn modelId="{84B8677A-C497-4DE8-80C7-8D9922443600}" type="presParOf" srcId="{E33BC9BC-5310-495B-80CA-E6FE17506003}" destId="{1B623811-8ACC-4D90-89CD-9CB22865B2BC}" srcOrd="0" destOrd="0" presId="urn:microsoft.com/office/officeart/2005/8/layout/pList1"/>
    <dgm:cxn modelId="{A09027DE-7BF0-4A56-BB37-0D593B249D63}" type="presParOf" srcId="{E33BC9BC-5310-495B-80CA-E6FE17506003}" destId="{07E4B941-2A88-44E4-8ED3-81353E83EED5}" srcOrd="1" destOrd="0" presId="urn:microsoft.com/office/officeart/2005/8/layout/pList1"/>
    <dgm:cxn modelId="{4CFE1A97-8262-43D7-8AA8-F20BBE04F4CC}" type="presParOf" srcId="{815E952D-7EF5-4DCC-9C45-08ADC9AF9B83}" destId="{170FCDBD-2A51-44EB-A13F-77A9A5BBEE0B}" srcOrd="3" destOrd="0" presId="urn:microsoft.com/office/officeart/2005/8/layout/pList1"/>
    <dgm:cxn modelId="{8EDE7860-5CEC-4896-A8A2-B5417008F0EB}" type="presParOf" srcId="{815E952D-7EF5-4DCC-9C45-08ADC9AF9B83}" destId="{F8E8BEEC-0408-4C23-B509-11C20DC71BC9}" srcOrd="4" destOrd="0" presId="urn:microsoft.com/office/officeart/2005/8/layout/pList1"/>
    <dgm:cxn modelId="{C741D774-8FD7-42B7-9D27-C1558B84D509}" type="presParOf" srcId="{F8E8BEEC-0408-4C23-B509-11C20DC71BC9}" destId="{C2D05051-662B-4AA5-A7DA-963897AEB7EB}" srcOrd="0" destOrd="0" presId="urn:microsoft.com/office/officeart/2005/8/layout/pList1"/>
    <dgm:cxn modelId="{38824CF1-00D4-4574-BF69-F0118EC204F6}" type="presParOf" srcId="{F8E8BEEC-0408-4C23-B509-11C20DC71BC9}" destId="{5D4D467E-0595-45C0-8970-0CB3FAC1BFFC}" srcOrd="1" destOrd="0" presId="urn:microsoft.com/office/officeart/2005/8/layout/pList1"/>
    <dgm:cxn modelId="{FC7E582F-B460-41EB-88E9-D39831B2C352}" type="presParOf" srcId="{815E952D-7EF5-4DCC-9C45-08ADC9AF9B83}" destId="{317EF355-0897-4CC7-9BB2-459310604C5F}" srcOrd="5" destOrd="0" presId="urn:microsoft.com/office/officeart/2005/8/layout/pList1"/>
    <dgm:cxn modelId="{D3E3DE91-A154-432A-AFF7-ECF485E81CAE}" type="presParOf" srcId="{815E952D-7EF5-4DCC-9C45-08ADC9AF9B83}" destId="{C3575472-0971-4008-97AB-E4B3A7C7C1E1}" srcOrd="6" destOrd="0" presId="urn:microsoft.com/office/officeart/2005/8/layout/pList1"/>
    <dgm:cxn modelId="{BDF44163-2FA2-432A-A55F-10C3B36DADEA}" type="presParOf" srcId="{C3575472-0971-4008-97AB-E4B3A7C7C1E1}" destId="{6DB642FF-931F-4FB3-A96F-0D9603D2FD90}" srcOrd="0" destOrd="0" presId="urn:microsoft.com/office/officeart/2005/8/layout/pList1"/>
    <dgm:cxn modelId="{D9834FC4-9CA4-498B-983F-A062BF108F73}" type="presParOf" srcId="{C3575472-0971-4008-97AB-E4B3A7C7C1E1}" destId="{F9A03E07-C9C4-428F-8E0E-3E33C0D82C92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47175-D3A1-4C8C-9481-4FA325029345}">
      <dsp:nvSpPr>
        <dsp:cNvPr id="0" name=""/>
        <dsp:cNvSpPr/>
      </dsp:nvSpPr>
      <dsp:spPr>
        <a:xfrm>
          <a:off x="94270" y="2743770"/>
          <a:ext cx="2818249" cy="1690949"/>
        </a:xfrm>
        <a:prstGeom prst="rect">
          <a:avLst/>
        </a:prstGeom>
        <a:solidFill>
          <a:srgbClr val="5BFF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Kekerasan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berbasis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gender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dalam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rumah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tangga</a:t>
          </a:r>
          <a:endParaRPr lang="en-US" sz="1600" b="1" kern="1200" dirty="0">
            <a:solidFill>
              <a:schemeClr val="tx1"/>
            </a:solidFill>
            <a:latin typeface="Century Gothic" pitchFamily="34" charset="0"/>
          </a:endParaRPr>
        </a:p>
      </dsp:txBody>
      <dsp:txXfrm>
        <a:off x="94270" y="2743770"/>
        <a:ext cx="2818249" cy="1690949"/>
      </dsp:txXfrm>
    </dsp:sp>
    <dsp:sp modelId="{DC09B5F1-9323-4F1D-A2D2-E7919FD66C5E}">
      <dsp:nvSpPr>
        <dsp:cNvPr id="0" name=""/>
        <dsp:cNvSpPr/>
      </dsp:nvSpPr>
      <dsp:spPr>
        <a:xfrm>
          <a:off x="3128369" y="2743770"/>
          <a:ext cx="2818249" cy="1690949"/>
        </a:xfrm>
        <a:prstGeom prst="rect">
          <a:avLst/>
        </a:prstGeom>
        <a:solidFill>
          <a:srgbClr val="86A4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Rasa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tidak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menentu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pada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semua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anggota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keluarga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i="1" kern="1200" dirty="0">
              <a:solidFill>
                <a:schemeClr val="tx1"/>
              </a:solidFill>
              <a:latin typeface="Century Gothic" pitchFamily="34" charset="0"/>
            </a:rPr>
            <a:t>* </a:t>
          </a:r>
          <a:r>
            <a:rPr lang="en-ID" sz="1600" b="1" i="1" kern="1200" dirty="0" err="1">
              <a:solidFill>
                <a:schemeClr val="tx1"/>
              </a:solidFill>
              <a:latin typeface="Century Gothic" pitchFamily="34" charset="0"/>
            </a:rPr>
            <a:t>Ortu</a:t>
          </a:r>
          <a:r>
            <a:rPr lang="en-ID" sz="1600" b="1" i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i="1" kern="1200" dirty="0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 WFH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i="1" kern="1200" dirty="0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* </a:t>
          </a:r>
          <a:r>
            <a:rPr lang="en-ID" sz="1600" b="1" i="1" kern="1200" dirty="0" err="1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Anak</a:t>
          </a:r>
          <a:r>
            <a:rPr lang="en-ID" sz="1600" b="1" i="1" kern="1200" dirty="0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  </a:t>
          </a:r>
          <a:r>
            <a:rPr lang="en-ID" sz="1600" b="1" i="1" kern="1200" dirty="0" err="1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BdR</a:t>
          </a:r>
          <a:endParaRPr lang="en-ID" sz="1600" b="1" i="1" kern="1200" dirty="0">
            <a:solidFill>
              <a:schemeClr val="tx1"/>
            </a:solidFill>
            <a:latin typeface="Century Gothic" pitchFamily="34" charset="0"/>
            <a:sym typeface="Wingdings" panose="05000000000000000000" pitchFamily="2" charset="2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i="1" kern="1200" dirty="0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* 24/7 di </a:t>
          </a:r>
          <a:r>
            <a:rPr lang="en-ID" sz="1600" b="1" i="1" kern="1200" dirty="0" err="1">
              <a:solidFill>
                <a:schemeClr val="tx1"/>
              </a:solidFill>
              <a:latin typeface="Century Gothic" pitchFamily="34" charset="0"/>
              <a:sym typeface="Wingdings" panose="05000000000000000000" pitchFamily="2" charset="2"/>
            </a:rPr>
            <a:t>Rumah</a:t>
          </a:r>
          <a:endParaRPr lang="en-US" sz="1600" b="1" i="1" kern="1200" dirty="0">
            <a:solidFill>
              <a:schemeClr val="tx1"/>
            </a:solidFill>
            <a:latin typeface="Century Gothic" pitchFamily="34" charset="0"/>
          </a:endParaRPr>
        </a:p>
      </dsp:txBody>
      <dsp:txXfrm>
        <a:off x="3128369" y="2743770"/>
        <a:ext cx="2818249" cy="1690949"/>
      </dsp:txXfrm>
    </dsp:sp>
    <dsp:sp modelId="{DBC0B368-C4B7-4705-B3E3-B86E678C5A15}">
      <dsp:nvSpPr>
        <dsp:cNvPr id="0" name=""/>
        <dsp:cNvSpPr/>
      </dsp:nvSpPr>
      <dsp:spPr>
        <a:xfrm>
          <a:off x="72739" y="867373"/>
          <a:ext cx="2818249" cy="1690949"/>
        </a:xfrm>
        <a:prstGeom prst="rect">
          <a:avLst/>
        </a:prstGeom>
        <a:solidFill>
          <a:srgbClr val="F4B1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Kehilangan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sumber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pendapatan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/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berkurangnya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chemeClr val="tx1"/>
              </a:solidFill>
              <a:latin typeface="Century Gothic" pitchFamily="34" charset="0"/>
            </a:rPr>
            <a:t>pendapatan</a:t>
          </a:r>
          <a:r>
            <a:rPr lang="en-ID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endParaRPr lang="en-US" sz="1600" b="1" kern="1200" dirty="0">
            <a:solidFill>
              <a:schemeClr val="tx1"/>
            </a:solidFill>
            <a:latin typeface="Century Gothic" pitchFamily="34" charset="0"/>
          </a:endParaRPr>
        </a:p>
      </dsp:txBody>
      <dsp:txXfrm>
        <a:off x="72739" y="867373"/>
        <a:ext cx="2818249" cy="1690949"/>
      </dsp:txXfrm>
    </dsp:sp>
    <dsp:sp modelId="{4F0542C2-7F66-475E-A58C-483D5C7AC830}">
      <dsp:nvSpPr>
        <dsp:cNvPr id="0" name=""/>
        <dsp:cNvSpPr/>
      </dsp:nvSpPr>
      <dsp:spPr>
        <a:xfrm>
          <a:off x="6190736" y="1881244"/>
          <a:ext cx="2818249" cy="1690949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 Gothic" pitchFamily="34" charset="0"/>
            </a:rPr>
            <a:t>PERUBAHAN !!!</a:t>
          </a:r>
        </a:p>
      </dsp:txBody>
      <dsp:txXfrm>
        <a:off x="6190736" y="1881244"/>
        <a:ext cx="2818249" cy="1690949"/>
      </dsp:txXfrm>
    </dsp:sp>
    <dsp:sp modelId="{957BF36A-9EC9-4731-8720-DF773DA3A042}">
      <dsp:nvSpPr>
        <dsp:cNvPr id="0" name=""/>
        <dsp:cNvSpPr/>
      </dsp:nvSpPr>
      <dsp:spPr>
        <a:xfrm>
          <a:off x="3089308" y="867368"/>
          <a:ext cx="2818249" cy="1690949"/>
        </a:xfrm>
        <a:prstGeom prst="rect">
          <a:avLst/>
        </a:prstGeom>
        <a:solidFill>
          <a:srgbClr val="B4B4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Century Gothic" pitchFamily="34" charset="0"/>
            </a:rPr>
            <a:t>Cemas</a:t>
          </a:r>
          <a:r>
            <a:rPr lang="en-US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Century Gothic" pitchFamily="34" charset="0"/>
            </a:rPr>
            <a:t>tidak</a:t>
          </a:r>
          <a:r>
            <a:rPr lang="en-US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Century Gothic" pitchFamily="34" charset="0"/>
            </a:rPr>
            <a:t>mampu</a:t>
          </a:r>
          <a:r>
            <a:rPr lang="en-US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Century Gothic" pitchFamily="34" charset="0"/>
            </a:rPr>
            <a:t>membayar</a:t>
          </a:r>
          <a:r>
            <a:rPr lang="en-US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Century Gothic" pitchFamily="34" charset="0"/>
            </a:rPr>
            <a:t>tagihan</a:t>
          </a:r>
          <a:r>
            <a:rPr lang="en-US" sz="1600" b="1" kern="1200" dirty="0">
              <a:solidFill>
                <a:schemeClr val="tx1"/>
              </a:solidFill>
              <a:latin typeface="Century Gothic" pitchFamily="34" charset="0"/>
            </a:rPr>
            <a:t> /</a:t>
          </a:r>
          <a:r>
            <a:rPr lang="en-US" sz="1600" b="1" kern="1200" dirty="0" err="1">
              <a:solidFill>
                <a:schemeClr val="tx1"/>
              </a:solidFill>
              <a:latin typeface="Century Gothic" pitchFamily="34" charset="0"/>
            </a:rPr>
            <a:t>mencukupi</a:t>
          </a:r>
          <a:r>
            <a:rPr lang="en-US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Century Gothic" pitchFamily="34" charset="0"/>
            </a:rPr>
            <a:t>kebutuhan</a:t>
          </a:r>
          <a:r>
            <a:rPr lang="en-US" sz="1600" b="1" kern="1200" dirty="0">
              <a:solidFill>
                <a:schemeClr val="tx1"/>
              </a:solidFill>
              <a:latin typeface="Century Gothic" pitchFamily="34" charset="0"/>
            </a:rPr>
            <a:t> </a:t>
          </a:r>
        </a:p>
      </dsp:txBody>
      <dsp:txXfrm>
        <a:off x="3089308" y="867368"/>
        <a:ext cx="2818249" cy="1690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DA95A-28E4-475D-9DBE-77EA629283FC}">
      <dsp:nvSpPr>
        <dsp:cNvPr id="0" name=""/>
        <dsp:cNvSpPr/>
      </dsp:nvSpPr>
      <dsp:spPr>
        <a:xfrm>
          <a:off x="610229" y="3065"/>
          <a:ext cx="2306472" cy="15891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DE8AE-AB7D-4C22-9EC9-3333369D4877}">
      <dsp:nvSpPr>
        <dsp:cNvPr id="0" name=""/>
        <dsp:cNvSpPr/>
      </dsp:nvSpPr>
      <dsp:spPr>
        <a:xfrm>
          <a:off x="610229" y="1592225"/>
          <a:ext cx="2306472" cy="855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Kekerasan</a:t>
          </a: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 pada </a:t>
          </a: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anak</a:t>
          </a: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 </a:t>
          </a:r>
          <a:endParaRPr lang="en-US" sz="1600" b="1" kern="1200" dirty="0">
            <a:solidFill>
              <a:srgbClr val="FF0000"/>
            </a:solidFill>
            <a:latin typeface="Century Gothic" pitchFamily="34" charset="0"/>
          </a:endParaRPr>
        </a:p>
      </dsp:txBody>
      <dsp:txXfrm>
        <a:off x="610229" y="1592225"/>
        <a:ext cx="2306472" cy="855701"/>
      </dsp:txXfrm>
    </dsp:sp>
    <dsp:sp modelId="{1B623811-8ACC-4D90-89CD-9CB22865B2BC}">
      <dsp:nvSpPr>
        <dsp:cNvPr id="0" name=""/>
        <dsp:cNvSpPr/>
      </dsp:nvSpPr>
      <dsp:spPr>
        <a:xfrm>
          <a:off x="3147446" y="3065"/>
          <a:ext cx="2306472" cy="158915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4B941-2A88-44E4-8ED3-81353E83EED5}">
      <dsp:nvSpPr>
        <dsp:cNvPr id="0" name=""/>
        <dsp:cNvSpPr/>
      </dsp:nvSpPr>
      <dsp:spPr>
        <a:xfrm>
          <a:off x="3147446" y="1592225"/>
          <a:ext cx="2306472" cy="855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Anak </a:t>
          </a: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tidak</a:t>
          </a: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senang</a:t>
          </a: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belajar</a:t>
          </a: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dari</a:t>
          </a: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rumah</a:t>
          </a: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 </a:t>
          </a:r>
          <a:endParaRPr lang="en-US" sz="1600" b="1" i="1" kern="1200" dirty="0">
            <a:solidFill>
              <a:srgbClr val="FF0000"/>
            </a:solidFill>
            <a:latin typeface="Century Gothic" pitchFamily="34" charset="0"/>
          </a:endParaRPr>
        </a:p>
      </dsp:txBody>
      <dsp:txXfrm>
        <a:off x="3147446" y="1592225"/>
        <a:ext cx="2306472" cy="855701"/>
      </dsp:txXfrm>
    </dsp:sp>
    <dsp:sp modelId="{C2D05051-662B-4AA5-A7DA-963897AEB7EB}">
      <dsp:nvSpPr>
        <dsp:cNvPr id="0" name=""/>
        <dsp:cNvSpPr/>
      </dsp:nvSpPr>
      <dsp:spPr>
        <a:xfrm>
          <a:off x="3376218" y="2670549"/>
          <a:ext cx="2306472" cy="158915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D467E-0595-45C0-8970-0CB3FAC1BFFC}">
      <dsp:nvSpPr>
        <dsp:cNvPr id="0" name=""/>
        <dsp:cNvSpPr/>
      </dsp:nvSpPr>
      <dsp:spPr>
        <a:xfrm>
          <a:off x="3064671" y="4270799"/>
          <a:ext cx="2723506" cy="855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Anak </a:t>
          </a: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bosan</a:t>
          </a:r>
          <a:r>
            <a:rPr lang="en-ID" sz="1600" b="1" kern="1200" dirty="0">
              <a:solidFill>
                <a:srgbClr val="FF0000"/>
              </a:solidFill>
              <a:latin typeface="Century Gothic" pitchFamily="34" charset="0"/>
            </a:rPr>
            <a:t> di </a:t>
          </a:r>
          <a:r>
            <a:rPr lang="en-ID" sz="1600" b="1" kern="1200" dirty="0" err="1">
              <a:solidFill>
                <a:srgbClr val="FF0000"/>
              </a:solidFill>
              <a:latin typeface="Century Gothic" pitchFamily="34" charset="0"/>
            </a:rPr>
            <a:t>rumah</a:t>
          </a:r>
          <a:endParaRPr lang="en-US" sz="1600" b="1" kern="1200" dirty="0">
            <a:solidFill>
              <a:srgbClr val="FF0000"/>
            </a:solidFill>
            <a:latin typeface="Century Gothic" pitchFamily="34" charset="0"/>
          </a:endParaRPr>
        </a:p>
      </dsp:txBody>
      <dsp:txXfrm>
        <a:off x="3064671" y="4270799"/>
        <a:ext cx="2723506" cy="855701"/>
      </dsp:txXfrm>
    </dsp:sp>
    <dsp:sp modelId="{6DB642FF-931F-4FB3-A96F-0D9603D2FD90}">
      <dsp:nvSpPr>
        <dsp:cNvPr id="0" name=""/>
        <dsp:cNvSpPr/>
      </dsp:nvSpPr>
      <dsp:spPr>
        <a:xfrm>
          <a:off x="805211" y="2627705"/>
          <a:ext cx="2306472" cy="15891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A03E07-C9C4-428F-8E0E-3E33C0D82C92}">
      <dsp:nvSpPr>
        <dsp:cNvPr id="0" name=""/>
        <dsp:cNvSpPr/>
      </dsp:nvSpPr>
      <dsp:spPr>
        <a:xfrm>
          <a:off x="805211" y="4261410"/>
          <a:ext cx="2306472" cy="855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entury Gothic" pitchFamily="34" charset="0"/>
            </a:rPr>
            <a:t>Anak </a:t>
          </a:r>
          <a:r>
            <a:rPr lang="en-US" sz="1600" b="1" kern="1200" dirty="0" err="1">
              <a:solidFill>
                <a:srgbClr val="FF0000"/>
              </a:solidFill>
              <a:latin typeface="Century Gothic" pitchFamily="34" charset="0"/>
            </a:rPr>
            <a:t>tidak</a:t>
          </a:r>
          <a:r>
            <a:rPr lang="en-US" sz="1600" b="1" kern="1200" dirty="0">
              <a:solidFill>
                <a:srgbClr val="FF0000"/>
              </a:solidFill>
              <a:latin typeface="Century Gothic" pitchFamily="34" charset="0"/>
            </a:rPr>
            <a:t> </a:t>
          </a:r>
          <a:r>
            <a:rPr lang="en-US" sz="1600" b="1" kern="1200" dirty="0" err="1">
              <a:solidFill>
                <a:srgbClr val="FF0000"/>
              </a:solidFill>
              <a:latin typeface="Century Gothic" pitchFamily="34" charset="0"/>
            </a:rPr>
            <a:t>bahagia</a:t>
          </a:r>
          <a:endParaRPr lang="en-US" sz="1600" b="1" kern="1200" dirty="0">
            <a:solidFill>
              <a:srgbClr val="FF0000"/>
            </a:solidFill>
            <a:latin typeface="Century Gothic" pitchFamily="34" charset="0"/>
          </a:endParaRPr>
        </a:p>
      </dsp:txBody>
      <dsp:txXfrm>
        <a:off x="805211" y="4261410"/>
        <a:ext cx="2306472" cy="855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B3EE1-EE47-4E14-B8A9-1E4D86CC85D0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62CE0-785D-4EEF-A953-4D274DDCD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9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89CF9-E743-4877-8328-7DF20470809A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271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09A53-4343-49C3-A726-4BADB5885A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3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1978-6CC5-476F-BDF9-1822D5F44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EFA2C-39A5-4C5A-804D-902C35A5B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98D8F-C282-48C7-8276-C1AFC6CF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0902-E593-46BA-8CC4-61C176C8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D243C-51AD-482D-8D05-B4832BBF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317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08E6-6980-4FCC-92EF-9ACF2A15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13E4C-0E70-4C55-8B3E-2FA82F294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B5B91-F45C-4020-AB0B-6EE49FA5B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A43F-60B9-4FD5-A8E2-4832EBD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432E6-D3D3-4392-AD8C-0C986D3D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2442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7CCA0-E520-40D8-A4C4-6913A722ED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E7272-1592-4F59-9C40-2F54878E8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53023-01CE-49E7-B5E2-8DC6E880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A40AF-4589-4B3A-9034-DEB6574A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24A8-FA3F-458C-ABAD-A2101966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1372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088623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591942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0602797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3107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738F-0039-47F6-8661-8B3D9A0D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EFF1A-4C90-486C-86F1-58FD827BF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450EF-08DC-400A-B213-6A3D43596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77204-903A-4DE2-8BA9-C89434EFA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A1156-5166-462E-950C-92E926F2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2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DA02-597C-409C-AB81-37104C6C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DBEE9-F473-4966-A75C-B671D4AD6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0C052-BB15-4B75-AD4C-96A70893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94ECE-4C35-4450-8507-35B4920A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39EA8-EF8D-4727-B872-89CC855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423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645AB-CE15-4845-B00E-94B5D65B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6E262-891B-4BBA-BA8E-89A340231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A2DBA-AC17-4416-915C-35FB51688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29501-15EF-46FF-B68C-322AEB80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3692F-110D-4564-9F1A-3D34A846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19713-3D00-4636-B4D1-6AE53E3D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492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F080-35EB-4CBB-9DE8-96ADEE8D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5ADF8-3C8D-4EC2-9FDA-9430CA055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E1AFC-E5F2-432F-9350-6F7EAF503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5B56C-4CFF-41AA-9761-3D00EC27D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3D941D-706D-44DB-A75A-9AAC01932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D00D15-24CA-444F-840B-39BF3A24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08B6F-0F80-457D-8ACA-575BF7EE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3DFF1-C266-4F41-AA43-02D420D4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592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61C4-9A1A-417D-B1C8-91E98DE0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5DE5B-FCD6-4341-B7C0-B4D130930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1D19B-57C0-4A40-8AE4-64B3BBA2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2CB55-D451-499F-A4E9-F44989CE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3A427-7410-43AE-AD1C-7509133CD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B4037-7D03-4175-BE4D-458C6B79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406F9-D144-4608-A3B4-203B3598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495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7A4BB-13C2-4AE7-A24E-0FA1215A8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2CBA5-4A17-41B5-ADC8-01D9EBD06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CEA4C-21D2-4852-89A7-D289A438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DB8BF-B224-4D45-A88E-A6249369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54C3C-8F8D-4468-9706-BD272C49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6CE1F-9994-494C-BA99-FD2FF878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129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9664-8DD4-44CB-AF76-A8D1E5AC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19E25F-9ADE-4395-BA38-97E580367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57379-3610-4658-AE9B-6D9723145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3A965-B25C-44C1-9C15-BB8FD4DF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F1524-9541-4955-8CEF-64F4581E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13E6D-B2D6-4928-BC74-26E5A1C7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932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E15FD-E469-432F-BD7F-8522CC96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CABFA-2F0F-496F-BD08-3D94CF2B8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ED05E-8F5C-4372-94C0-4695822DD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05C93-25EC-45D3-827B-E44BC874F03C}" type="datetimeFigureOut">
              <a:rPr lang="id-ID" smtClean="0"/>
              <a:t>04/05/2020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2E94C-B373-4658-9C26-D5A60FA9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21499-8F9A-4E33-8944-32A8367D0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A8D12-79DC-4E04-8A84-AAB44FED487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9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7.wdp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6.wdp"/><Relationship Id="rId5" Type="http://schemas.openxmlformats.org/officeDocument/2006/relationships/image" Target="../media/image44.jpg"/><Relationship Id="rId15" Type="http://schemas.openxmlformats.org/officeDocument/2006/relationships/image" Target="../media/image49.jp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5.wdp"/><Relationship Id="rId1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2.tiff"/><Relationship Id="rId7" Type="http://schemas.openxmlformats.org/officeDocument/2006/relationships/image" Target="../media/image15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64.tiff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hyperlink" Target="https://www.unicef.org/indonesia/id/coronavirus/kiat-pengasuhan-COVID-19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jpg"/><Relationship Id="rId5" Type="http://schemas.microsoft.com/office/2007/relationships/hdphoto" Target="../media/hdphoto18.wdp"/><Relationship Id="rId4" Type="http://schemas.openxmlformats.org/officeDocument/2006/relationships/image" Target="../media/image66.png"/><Relationship Id="rId9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microsoft.com/office/2007/relationships/hdphoto" Target="../media/hdphoto20.wdp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berjarak.kemenpppa.go.id/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bit.ly/tooltipscovid19" TargetMode="External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12" Type="http://schemas.microsoft.com/office/2007/relationships/hdphoto" Target="../media/hdphoto7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8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2.png"/><Relationship Id="rId18" Type="http://schemas.microsoft.com/office/2007/relationships/hdphoto" Target="../media/hdphoto12.wdp"/><Relationship Id="rId3" Type="http://schemas.microsoft.com/office/2007/relationships/hdphoto" Target="../media/hdphoto8.wdp"/><Relationship Id="rId7" Type="http://schemas.openxmlformats.org/officeDocument/2006/relationships/diagramColors" Target="../diagrams/colors2.xml"/><Relationship Id="rId12" Type="http://schemas.microsoft.com/office/2007/relationships/hdphoto" Target="../media/hdphoto9.wdp"/><Relationship Id="rId17" Type="http://schemas.openxmlformats.org/officeDocument/2006/relationships/image" Target="../media/image34.png"/><Relationship Id="rId2" Type="http://schemas.openxmlformats.org/officeDocument/2006/relationships/image" Target="../media/image30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1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33.png"/><Relationship Id="rId10" Type="http://schemas.microsoft.com/office/2007/relationships/hdphoto" Target="../media/hdphoto5.wdp"/><Relationship Id="rId4" Type="http://schemas.openxmlformats.org/officeDocument/2006/relationships/diagramData" Target="../diagrams/data2.xml"/><Relationship Id="rId9" Type="http://schemas.openxmlformats.org/officeDocument/2006/relationships/image" Target="../media/image23.png"/><Relationship Id="rId1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A7A530-6431-45EB-942F-5ECE691C8367}"/>
              </a:ext>
            </a:extLst>
          </p:cNvPr>
          <p:cNvSpPr/>
          <p:nvPr/>
        </p:nvSpPr>
        <p:spPr>
          <a:xfrm>
            <a:off x="5287" y="1514238"/>
            <a:ext cx="12186713" cy="3337194"/>
          </a:xfrm>
          <a:prstGeom prst="rect">
            <a:avLst/>
          </a:prstGeom>
          <a:solidFill>
            <a:srgbClr val="FEC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A0DCC-3523-4407-AC79-9C602D9CA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47" y="5044162"/>
            <a:ext cx="12192000" cy="162627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Oleh: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Lenny N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Rosalin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Deputi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Menteri PPPA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Tumbuh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Kembang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Anak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Kementerian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Pemberdayaan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Perempuan dan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Perlindungan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Anak RI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Jakarta, 4 Mei 2020</a:t>
            </a:r>
            <a:endParaRPr lang="id-ID" sz="2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C4FC97A-E739-4228-B95E-39BC01403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" y="80115"/>
            <a:ext cx="2482784" cy="12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693EE73-7FBE-49A8-AF5B-9E6DA9CB0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801" y="-2686"/>
            <a:ext cx="1415937" cy="66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F3B04391-D025-494B-A95E-373511D1C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738" y="-46719"/>
            <a:ext cx="821273" cy="73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633A9DD-C9B0-4F0B-9325-BB4B5ED40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70" y="39773"/>
            <a:ext cx="1124983" cy="62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9040D81-C71F-4A0C-83E8-588B1F962164}"/>
              </a:ext>
            </a:extLst>
          </p:cNvPr>
          <p:cNvSpPr txBox="1">
            <a:spLocks/>
          </p:cNvSpPr>
          <p:nvPr/>
        </p:nvSpPr>
        <p:spPr>
          <a:xfrm>
            <a:off x="4171076" y="1419870"/>
            <a:ext cx="7730749" cy="2936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4000" b="1" dirty="0">
                <a:latin typeface="Century Gothic" panose="020B0502020202020204" pitchFamily="34" charset="0"/>
              </a:rPr>
              <a:t>PENGASUHAN BERBASIS</a:t>
            </a:r>
          </a:p>
          <a:p>
            <a:r>
              <a:rPr lang="en-ID" sz="4000" b="1" dirty="0">
                <a:latin typeface="Century Gothic" panose="020B0502020202020204" pitchFamily="34" charset="0"/>
              </a:rPr>
              <a:t> </a:t>
            </a:r>
            <a:r>
              <a:rPr lang="en-ID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HAK ANAK </a:t>
            </a:r>
          </a:p>
          <a:p>
            <a:r>
              <a:rPr lang="en-ID" sz="4000" b="1" dirty="0">
                <a:latin typeface="Century Gothic" panose="020B0502020202020204" pitchFamily="34" charset="0"/>
              </a:rPr>
              <a:t>DALAM MASA PANDEMI </a:t>
            </a:r>
            <a:r>
              <a:rPr lang="en-ID" sz="4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  <a:endParaRPr lang="id-ID" sz="40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272C83-2836-4D44-8E4A-9CC35AE5A9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0"/>
          <a:stretch/>
        </p:blipFill>
        <p:spPr>
          <a:xfrm>
            <a:off x="5287" y="1514237"/>
            <a:ext cx="3880902" cy="34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286375" y="1968553"/>
            <a:ext cx="6905625" cy="6230185"/>
          </a:xfrm>
          <a:prstGeom prst="ellipse">
            <a:avLst/>
          </a:prstGeom>
          <a:solidFill>
            <a:srgbClr val="FFFF8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4DA8D-5A62-4E0D-BB34-3BA7FECABACB}"/>
              </a:ext>
            </a:extLst>
          </p:cNvPr>
          <p:cNvSpPr/>
          <p:nvPr/>
        </p:nvSpPr>
        <p:spPr>
          <a:xfrm>
            <a:off x="1024135" y="450916"/>
            <a:ext cx="11409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Salah </a:t>
            </a:r>
            <a:r>
              <a:rPr lang="en-ID" sz="4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satunya</a:t>
            </a:r>
            <a:r>
              <a:rPr lang="en-ID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berdampak</a:t>
            </a:r>
            <a:r>
              <a:rPr lang="en-ID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pada…           </a:t>
            </a:r>
          </a:p>
          <a:p>
            <a:pPr algn="ctr"/>
            <a:r>
              <a:rPr lang="en-ID" sz="4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en-ID" sz="40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PENGASUHAN ANAK </a:t>
            </a:r>
            <a:endParaRPr lang="id-ID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ADEFB-C088-46FE-9266-62566AD9DC5E}"/>
              </a:ext>
            </a:extLst>
          </p:cNvPr>
          <p:cNvSpPr/>
          <p:nvPr/>
        </p:nvSpPr>
        <p:spPr>
          <a:xfrm>
            <a:off x="823180" y="4119210"/>
            <a:ext cx="4653794" cy="1928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#</a:t>
            </a:r>
            <a:r>
              <a:rPr lang="en-US" sz="3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TetapdiRumah</a:t>
            </a:r>
            <a:endParaRPr lang="en-US" sz="36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#</a:t>
            </a:r>
            <a:r>
              <a:rPr lang="en-US" sz="36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BelajardariRumah</a:t>
            </a:r>
            <a:endParaRPr lang="en-US" sz="36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#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BekerjadariRumah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1E938-3037-456D-AF2A-02BBB46E6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14" r="89848">
                        <a14:foregroundMark x1="54315" y1="86614" x2="54315" y2="86614"/>
                        <a14:foregroundMark x1="45516" y1="94226" x2="45516" y2="94226"/>
                        <a14:foregroundMark x1="43824" y1="86614" x2="43824" y2="86614"/>
                        <a14:foregroundMark x1="47885" y1="84514" x2="47885" y2="84514"/>
                        <a14:foregroundMark x1="67005" y1="97638" x2="67005" y2="97638"/>
                        <a14:foregroundMark x1="55838" y1="8136" x2="55838" y2="8136"/>
                        <a14:foregroundMark x1="59560" y1="14173" x2="59560" y2="14173"/>
                        <a14:foregroundMark x1="57868" y1="6562" x2="57868" y2="6562"/>
                        <a14:foregroundMark x1="57022" y1="2887" x2="57022" y2="2887"/>
                        <a14:foregroundMark x1="59729" y1="11024" x2="59729" y2="11024"/>
                        <a14:foregroundMark x1="60406" y1="4199" x2="60406" y2="4199"/>
                        <a14:foregroundMark x1="61421" y1="4199" x2="61421" y2="4199"/>
                        <a14:foregroundMark x1="58883" y1="8136" x2="58883" y2="8136"/>
                        <a14:foregroundMark x1="28088" y1="22572" x2="28088" y2="22572"/>
                        <a14:foregroundMark x1="69036" y1="27559" x2="69036" y2="27559"/>
                        <a14:foregroundMark x1="75804" y1="29921" x2="75804" y2="29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44" y="2803166"/>
            <a:ext cx="5590330" cy="36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9919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2D2B1B-3F65-4582-8E9F-CA779F9C3766}"/>
              </a:ext>
            </a:extLst>
          </p:cNvPr>
          <p:cNvSpPr/>
          <p:nvPr/>
        </p:nvSpPr>
        <p:spPr>
          <a:xfrm>
            <a:off x="0" y="1389184"/>
            <a:ext cx="12192000" cy="36107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4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  </a:t>
            </a:r>
            <a:r>
              <a:rPr lang="en-ID" sz="4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DATA DAN FAKTA </a:t>
            </a:r>
          </a:p>
          <a:p>
            <a:pPr algn="ctr"/>
            <a:r>
              <a:rPr lang="en-ID" sz="4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                   TERKAIT </a:t>
            </a:r>
            <a:r>
              <a:rPr lang="en-ID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DAMPAK COVID-19</a:t>
            </a:r>
            <a:endParaRPr lang="id-ID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92817-DACF-4251-9E41-65FF00A53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2" b="97656" l="10000" r="90000">
                        <a14:foregroundMark x1="32418" y1="32617" x2="32418" y2="32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648" y="1608991"/>
            <a:ext cx="5302746" cy="29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23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1F9F21F-04A0-412C-8BE7-E2BD8AB928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513E79-D679-4FB4-B938-9A3B1E73F8F1}"/>
              </a:ext>
            </a:extLst>
          </p:cNvPr>
          <p:cNvSpPr/>
          <p:nvPr/>
        </p:nvSpPr>
        <p:spPr>
          <a:xfrm>
            <a:off x="0" y="188777"/>
            <a:ext cx="12192000" cy="9424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SURVEI AADC-19 OLEH FORUM ANAK </a:t>
            </a:r>
            <a:endParaRPr lang="id-ID" sz="36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D04B6B-EB58-48E0-974D-915E8DB29912}"/>
              </a:ext>
            </a:extLst>
          </p:cNvPr>
          <p:cNvSpPr/>
          <p:nvPr/>
        </p:nvSpPr>
        <p:spPr>
          <a:xfrm>
            <a:off x="3598987" y="1764322"/>
            <a:ext cx="2661139" cy="20984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99% </a:t>
            </a:r>
            <a:r>
              <a:rPr lang="id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menyatakan </a:t>
            </a:r>
            <a:r>
              <a:rPr lang="id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bahwa Belajar di Rumah </a:t>
            </a:r>
            <a:r>
              <a:rPr lang="id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merupakan program yang sangat </a:t>
            </a:r>
            <a:r>
              <a:rPr lang="id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penting</a:t>
            </a:r>
            <a:r>
              <a:rPr lang="en-ID" sz="14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id-ID" sz="14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D71C23-17E5-451D-985C-D19EB373E291}"/>
              </a:ext>
            </a:extLst>
          </p:cNvPr>
          <p:cNvSpPr/>
          <p:nvPr/>
        </p:nvSpPr>
        <p:spPr>
          <a:xfrm>
            <a:off x="9261231" y="1764322"/>
            <a:ext cx="2661139" cy="2098431"/>
          </a:xfrm>
          <a:prstGeom prst="roundRect">
            <a:avLst/>
          </a:prstGeom>
          <a:solidFill>
            <a:srgbClr val="FFEFF0"/>
          </a:solidFill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49% </a:t>
            </a:r>
            <a:r>
              <a:rPr lang="id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menyatakan bahwa </a:t>
            </a:r>
            <a:r>
              <a:rPr lang="id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program Belajar dari Rumah membebani </a:t>
            </a:r>
            <a:r>
              <a:rPr lang="id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anak dengan tugas yang banyak</a:t>
            </a:r>
            <a:endParaRPr lang="id-ID" sz="14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1379F-169B-48FF-AF55-5A8F1648B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7" y="1098711"/>
            <a:ext cx="3109546" cy="552808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405EC9-4706-44D4-889A-949C567F326D}"/>
              </a:ext>
            </a:extLst>
          </p:cNvPr>
          <p:cNvSpPr/>
          <p:nvPr/>
        </p:nvSpPr>
        <p:spPr>
          <a:xfrm>
            <a:off x="6400805" y="1764322"/>
            <a:ext cx="2661139" cy="20984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58%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menyatakan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perasaan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tidak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menyenangkan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selama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menjalani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program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Belajar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dari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Rumah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endParaRPr lang="en-ID" sz="1400" dirty="0">
              <a:latin typeface="Century Gothic" panose="020B0502020202020204" pitchFamily="34" charset="0"/>
            </a:endParaRPr>
          </a:p>
          <a:p>
            <a:pPr algn="ctr"/>
            <a:endParaRPr lang="id-ID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9614BB-B011-45EC-9F77-F6360160F371}"/>
              </a:ext>
            </a:extLst>
          </p:cNvPr>
          <p:cNvSpPr/>
          <p:nvPr/>
        </p:nvSpPr>
        <p:spPr>
          <a:xfrm>
            <a:off x="6471143" y="4139459"/>
            <a:ext cx="2661139" cy="209843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15%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menyatakan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dibantu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orangtua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dalam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menyelesaikan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tugas</a:t>
            </a:r>
            <a:endParaRPr lang="en-ID" sz="1400" dirty="0">
              <a:latin typeface="Century Gothic" panose="020B0502020202020204" pitchFamily="34" charset="0"/>
            </a:endParaRPr>
          </a:p>
          <a:p>
            <a:pPr algn="ctr"/>
            <a:endParaRPr lang="id-ID" sz="14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DEFA79-45FE-4DD2-B762-B292A37F2471}"/>
              </a:ext>
            </a:extLst>
          </p:cNvPr>
          <p:cNvSpPr/>
          <p:nvPr/>
        </p:nvSpPr>
        <p:spPr>
          <a:xfrm>
            <a:off x="9261232" y="4156110"/>
            <a:ext cx="2661139" cy="2098431"/>
          </a:xfrm>
          <a:prstGeom prst="roundRect">
            <a:avLst/>
          </a:prstGeom>
          <a:solidFill>
            <a:srgbClr val="FFFF89"/>
          </a:solidFill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31%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menyatakan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bahwa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orangtua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memberikan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alternatif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kegiatan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lain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untuk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mengusir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kejenuhan</a:t>
            </a:r>
            <a:endParaRPr lang="en-ID" sz="1400" dirty="0">
              <a:latin typeface="Century Gothic" panose="020B0502020202020204" pitchFamily="34" charset="0"/>
            </a:endParaRPr>
          </a:p>
          <a:p>
            <a:pPr algn="ctr"/>
            <a:endParaRPr lang="id-ID" sz="1400" b="1" dirty="0">
              <a:latin typeface="Century Gothic" panose="020B0502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B00B61-A4EC-4AB2-B842-AF3056F88941}"/>
              </a:ext>
            </a:extLst>
          </p:cNvPr>
          <p:cNvSpPr/>
          <p:nvPr/>
        </p:nvSpPr>
        <p:spPr>
          <a:xfrm>
            <a:off x="3598986" y="4156109"/>
            <a:ext cx="2661139" cy="2098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32%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menyatakan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didampingi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orangtua</a:t>
            </a:r>
            <a:r>
              <a:rPr lang="en-ID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selama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belajar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dan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berkegiatan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di </a:t>
            </a:r>
            <a:r>
              <a:rPr lang="en-ID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rumah</a:t>
            </a:r>
            <a:r>
              <a:rPr lang="en-ID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endParaRPr lang="en-ID" sz="1400" dirty="0">
              <a:latin typeface="Century Gothic" panose="020B0502020202020204" pitchFamily="34" charset="0"/>
            </a:endParaRPr>
          </a:p>
          <a:p>
            <a:pPr algn="ctr"/>
            <a:endParaRPr lang="id-ID" sz="1400" b="1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25BDBB-E726-4E8E-843C-20A12635A1E9}"/>
              </a:ext>
            </a:extLst>
          </p:cNvPr>
          <p:cNvSpPr txBox="1"/>
          <p:nvPr/>
        </p:nvSpPr>
        <p:spPr>
          <a:xfrm>
            <a:off x="4391526" y="6525733"/>
            <a:ext cx="3826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Sumber</a:t>
            </a:r>
            <a:r>
              <a:rPr lang="en-US" sz="1200" dirty="0"/>
              <a:t>: </a:t>
            </a:r>
            <a:r>
              <a:rPr lang="en-US" sz="1200" dirty="0" err="1"/>
              <a:t>Kemen</a:t>
            </a:r>
            <a:r>
              <a:rPr lang="en-US" sz="1200" dirty="0"/>
              <a:t> PPPA, April 2020</a:t>
            </a:r>
            <a:endParaRPr lang="id-ID" sz="1200" dirty="0"/>
          </a:p>
        </p:txBody>
      </p:sp>
    </p:spTree>
    <p:extLst>
      <p:ext uri="{BB962C8B-B14F-4D97-AF65-F5344CB8AC3E}">
        <p14:creationId xmlns:p14="http://schemas.microsoft.com/office/powerpoint/2010/main" val="203417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4BE331-82A3-4850-9B2B-FE5D35101DBE}"/>
              </a:ext>
            </a:extLst>
          </p:cNvPr>
          <p:cNvSpPr/>
          <p:nvPr/>
        </p:nvSpPr>
        <p:spPr>
          <a:xfrm>
            <a:off x="0" y="0"/>
            <a:ext cx="5228492" cy="1191928"/>
          </a:xfrm>
          <a:prstGeom prst="rect">
            <a:avLst/>
          </a:prstGeom>
          <a:solidFill>
            <a:srgbClr val="FEA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513E79-D679-4FB4-B938-9A3B1E73F8F1}"/>
              </a:ext>
            </a:extLst>
          </p:cNvPr>
          <p:cNvSpPr/>
          <p:nvPr/>
        </p:nvSpPr>
        <p:spPr>
          <a:xfrm>
            <a:off x="349835" y="370363"/>
            <a:ext cx="8721970" cy="987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DATA KEKERASAN ANAK DAN PEREMPUAN </a:t>
            </a:r>
            <a:endParaRPr lang="id-ID" sz="3200" b="1" dirty="0">
              <a:solidFill>
                <a:schemeClr val="accent4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C8FC80-6BBE-4D5D-AA79-6EB13C6E18BD}"/>
              </a:ext>
            </a:extLst>
          </p:cNvPr>
          <p:cNvGrpSpPr/>
          <p:nvPr/>
        </p:nvGrpSpPr>
        <p:grpSpPr>
          <a:xfrm>
            <a:off x="-977827" y="1442143"/>
            <a:ext cx="7073827" cy="5415857"/>
            <a:chOff x="-1103358" y="2206395"/>
            <a:chExt cx="7073827" cy="39730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412DE2-4522-425A-9166-EA2C9C367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206395"/>
              <a:ext cx="5970468" cy="39730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6CDDDF-3480-49FC-B5ED-7A77EF9A7765}"/>
                </a:ext>
              </a:extLst>
            </p:cNvPr>
            <p:cNvSpPr txBox="1"/>
            <p:nvPr/>
          </p:nvSpPr>
          <p:spPr>
            <a:xfrm rot="19798624">
              <a:off x="-1103358" y="3048323"/>
              <a:ext cx="5883716" cy="33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2400" b="1" dirty="0" err="1">
                  <a:solidFill>
                    <a:srgbClr val="FF0000"/>
                  </a:solidFill>
                </a:rPr>
                <a:t>Peningkatan</a:t>
              </a:r>
              <a:r>
                <a:rPr lang="en-ID" sz="2400" b="1" dirty="0">
                  <a:solidFill>
                    <a:srgbClr val="FF0000"/>
                  </a:solidFill>
                </a:rPr>
                <a:t> </a:t>
              </a:r>
              <a:r>
                <a:rPr lang="en-ID" sz="2400" b="1" dirty="0" err="1">
                  <a:solidFill>
                    <a:srgbClr val="FF0000"/>
                  </a:solidFill>
                </a:rPr>
                <a:t>Kasus</a:t>
              </a:r>
              <a:r>
                <a:rPr lang="en-ID" sz="2400" b="1" dirty="0">
                  <a:solidFill>
                    <a:srgbClr val="FF0000"/>
                  </a:solidFill>
                </a:rPr>
                <a:t> </a:t>
              </a:r>
              <a:r>
                <a:rPr lang="en-ID" sz="2400" b="1" dirty="0" err="1">
                  <a:solidFill>
                    <a:srgbClr val="FF0000"/>
                  </a:solidFill>
                </a:rPr>
                <a:t>Kekerasan</a:t>
              </a:r>
              <a:r>
                <a:rPr lang="en-ID" sz="2400" b="1" dirty="0">
                  <a:solidFill>
                    <a:srgbClr val="FF0000"/>
                  </a:solidFill>
                </a:rPr>
                <a:t> </a:t>
              </a:r>
              <a:endParaRPr lang="id-ID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CE947F-8301-4634-95B2-9A657F24A6F4}"/>
              </a:ext>
            </a:extLst>
          </p:cNvPr>
          <p:cNvSpPr/>
          <p:nvPr/>
        </p:nvSpPr>
        <p:spPr>
          <a:xfrm>
            <a:off x="6650990" y="1682009"/>
            <a:ext cx="4841630" cy="1823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</a:t>
            </a:r>
            <a:r>
              <a:rPr lang="en-ID" sz="2000" u="sng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tanggal</a:t>
            </a:r>
            <a:r>
              <a:rPr lang="en-ID" sz="20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2- 25 April 2020</a:t>
            </a:r>
          </a:p>
          <a:p>
            <a:pPr algn="ctr"/>
            <a:endParaRPr lang="en-ID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Terdapat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643</a:t>
            </a:r>
            <a:r>
              <a:rPr lang="en-ID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Kasus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Kekesarasan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thdp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Perempuan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Anak</a:t>
            </a:r>
            <a:endParaRPr lang="en-ID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47D001-9B70-4490-AAD1-EB17A3C6B4B0}"/>
              </a:ext>
            </a:extLst>
          </p:cNvPr>
          <p:cNvSpPr/>
          <p:nvPr/>
        </p:nvSpPr>
        <p:spPr>
          <a:xfrm>
            <a:off x="6096000" y="5640458"/>
            <a:ext cx="4494207" cy="817245"/>
          </a:xfrm>
          <a:prstGeom prst="round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rgbClr val="444444"/>
                </a:solidFill>
                <a:latin typeface="AcuminPro"/>
              </a:rPr>
              <a:t>368</a:t>
            </a:r>
            <a:r>
              <a:rPr lang="id-ID" dirty="0">
                <a:solidFill>
                  <a:srgbClr val="444444"/>
                </a:solidFill>
                <a:latin typeface="AcuminPro"/>
              </a:rPr>
              <a:t> kasus kekerasan yang dialami </a:t>
            </a:r>
            <a:r>
              <a:rPr lang="id-ID" b="1" dirty="0">
                <a:solidFill>
                  <a:srgbClr val="444444"/>
                </a:solidFill>
                <a:latin typeface="AcuminPro"/>
              </a:rPr>
              <a:t>anak</a:t>
            </a:r>
            <a:r>
              <a:rPr lang="id-ID" dirty="0">
                <a:solidFill>
                  <a:srgbClr val="444444"/>
                </a:solidFill>
                <a:latin typeface="AcuminPro"/>
              </a:rPr>
              <a:t> dengan korban sebanyak 407 anak</a:t>
            </a:r>
            <a:r>
              <a:rPr lang="en-ID" dirty="0">
                <a:solidFill>
                  <a:srgbClr val="444444"/>
                </a:solidFill>
                <a:latin typeface="AcuminPro"/>
              </a:rPr>
              <a:t>.</a:t>
            </a:r>
            <a:endParaRPr lang="id-ID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5E0C0A-9665-4C00-87E8-B6673D8302F2}"/>
              </a:ext>
            </a:extLst>
          </p:cNvPr>
          <p:cNvSpPr/>
          <p:nvPr/>
        </p:nvSpPr>
        <p:spPr>
          <a:xfrm>
            <a:off x="6702413" y="4040014"/>
            <a:ext cx="4213826" cy="1123712"/>
          </a:xfrm>
          <a:prstGeom prst="roundRect">
            <a:avLst/>
          </a:prstGeom>
          <a:ln>
            <a:solidFill>
              <a:srgbClr val="F05757"/>
            </a:solidFill>
          </a:ln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rgbClr val="444444"/>
                </a:solidFill>
                <a:latin typeface="AcuminPro"/>
              </a:rPr>
              <a:t>275</a:t>
            </a:r>
            <a:r>
              <a:rPr lang="id-ID" b="1" dirty="0">
                <a:solidFill>
                  <a:srgbClr val="444444"/>
                </a:solidFill>
                <a:latin typeface="AcuminPro"/>
              </a:rPr>
              <a:t> </a:t>
            </a:r>
            <a:r>
              <a:rPr lang="id-ID" dirty="0">
                <a:solidFill>
                  <a:srgbClr val="444444"/>
                </a:solidFill>
                <a:latin typeface="AcuminPro"/>
              </a:rPr>
              <a:t>kasus kekerasan yang dialami </a:t>
            </a:r>
            <a:r>
              <a:rPr lang="id-ID" b="1" dirty="0">
                <a:solidFill>
                  <a:srgbClr val="444444"/>
                </a:solidFill>
                <a:latin typeface="AcuminPro"/>
              </a:rPr>
              <a:t>perempuan dewasa </a:t>
            </a:r>
            <a:r>
              <a:rPr lang="id-ID" dirty="0">
                <a:solidFill>
                  <a:srgbClr val="444444"/>
                </a:solidFill>
                <a:latin typeface="AcuminPro"/>
              </a:rPr>
              <a:t>dengan total korban sebanyak 277 orang,” </a:t>
            </a:r>
            <a:endParaRPr lang="id-ID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75A74C-4194-4CFE-983A-08E0F19C99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12436" r="3668" b="14538"/>
          <a:stretch/>
        </p:blipFill>
        <p:spPr>
          <a:xfrm>
            <a:off x="10660545" y="5514369"/>
            <a:ext cx="1157395" cy="943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D8C704-8E97-4433-887F-4F0F6CC7A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69" y="3565855"/>
            <a:ext cx="736116" cy="1036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25BDBB-E726-4E8E-843C-20A12635A1E9}"/>
              </a:ext>
            </a:extLst>
          </p:cNvPr>
          <p:cNvSpPr txBox="1"/>
          <p:nvPr/>
        </p:nvSpPr>
        <p:spPr>
          <a:xfrm>
            <a:off x="3757433" y="6526015"/>
            <a:ext cx="3826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Sumber</a:t>
            </a:r>
            <a:r>
              <a:rPr lang="en-US" sz="1200" dirty="0"/>
              <a:t>: </a:t>
            </a:r>
            <a:r>
              <a:rPr lang="en-US" sz="1200" dirty="0" err="1"/>
              <a:t>Kemen</a:t>
            </a:r>
            <a:r>
              <a:rPr lang="en-US" sz="1200" dirty="0"/>
              <a:t> PPPA, April 2020</a:t>
            </a:r>
            <a:endParaRPr lang="id-ID" sz="1200" dirty="0"/>
          </a:p>
        </p:txBody>
      </p:sp>
    </p:spTree>
    <p:extLst>
      <p:ext uri="{BB962C8B-B14F-4D97-AF65-F5344CB8AC3E}">
        <p14:creationId xmlns:p14="http://schemas.microsoft.com/office/powerpoint/2010/main" val="184519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1A1B10A-1133-409D-B0E7-312A2F6540BD}"/>
              </a:ext>
            </a:extLst>
          </p:cNvPr>
          <p:cNvSpPr/>
          <p:nvPr/>
        </p:nvSpPr>
        <p:spPr>
          <a:xfrm>
            <a:off x="-203228" y="-1138989"/>
            <a:ext cx="12633621" cy="599013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07D3A0-9830-44C1-A58C-F448E719DE9D}"/>
              </a:ext>
            </a:extLst>
          </p:cNvPr>
          <p:cNvSpPr txBox="1">
            <a:spLocks/>
          </p:cNvSpPr>
          <p:nvPr/>
        </p:nvSpPr>
        <p:spPr>
          <a:xfrm>
            <a:off x="1408475" y="4873097"/>
            <a:ext cx="10515600" cy="1677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2" indent="0">
              <a:spcAft>
                <a:spcPts val="600"/>
              </a:spcAft>
              <a:buNone/>
            </a:pPr>
            <a:r>
              <a:rPr lang="en-ID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Orang </a:t>
            </a:r>
            <a:r>
              <a:rPr lang="en-ID" sz="2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tua</a:t>
            </a:r>
            <a:r>
              <a:rPr lang="en-ID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en-ID" sz="2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belum</a:t>
            </a:r>
            <a:r>
              <a:rPr lang="en-ID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siap</a:t>
            </a:r>
            <a:r>
              <a:rPr lang="en-ID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dengan</a:t>
            </a:r>
            <a:r>
              <a:rPr lang="en-ID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kondisi</a:t>
            </a:r>
            <a:r>
              <a:rPr lang="en-ID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tetap</a:t>
            </a:r>
            <a:r>
              <a:rPr lang="en-ID" sz="2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di </a:t>
            </a:r>
            <a:r>
              <a:rPr lang="en-ID" sz="20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rumah</a:t>
            </a:r>
            <a:endParaRPr lang="en-ID" sz="20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176212" indent="0">
              <a:spcAft>
                <a:spcPts val="600"/>
              </a:spcAft>
              <a:buNone/>
            </a:pPr>
            <a:r>
              <a:rPr lang="en-ID" sz="2000" b="1" dirty="0">
                <a:latin typeface="Century Gothic" panose="020B0502020202020204" pitchFamily="34" charset="0"/>
              </a:rPr>
              <a:t>       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Orang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tua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belum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adaptif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dengan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kondisi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saat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ini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6212" indent="0">
              <a:spcAft>
                <a:spcPts val="600"/>
              </a:spcAft>
              <a:buNone/>
            </a:pPr>
            <a:r>
              <a:rPr lang="en-ID" sz="2000" b="1" dirty="0">
                <a:latin typeface="Century Gothic" panose="020B0502020202020204" pitchFamily="34" charset="0"/>
              </a:rPr>
              <a:t>                   </a:t>
            </a:r>
            <a:r>
              <a:rPr lang="en-ID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Orang </a:t>
            </a:r>
            <a:r>
              <a:rPr lang="en-ID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tua</a:t>
            </a:r>
            <a:r>
              <a:rPr lang="en-ID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 </a:t>
            </a:r>
            <a:r>
              <a:rPr lang="en-ID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belum</a:t>
            </a:r>
            <a:r>
              <a:rPr lang="en-ID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terbangun</a:t>
            </a:r>
            <a:r>
              <a:rPr lang="en-ID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relasi</a:t>
            </a:r>
            <a:r>
              <a:rPr lang="en-ID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setara</a:t>
            </a:r>
            <a:r>
              <a:rPr lang="en-ID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sehingga</a:t>
            </a:r>
            <a:r>
              <a:rPr lang="en-ID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berkonflik</a:t>
            </a:r>
            <a:endParaRPr lang="en-ID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76212" indent="0">
              <a:spcAft>
                <a:spcPts val="600"/>
              </a:spcAft>
              <a:buNone/>
            </a:pPr>
            <a:r>
              <a:rPr lang="en-ID" sz="2000" b="1" dirty="0">
                <a:latin typeface="Century Gothic" panose="020B0502020202020204" pitchFamily="34" charset="0"/>
              </a:rPr>
              <a:t>                              </a:t>
            </a:r>
            <a:r>
              <a:rPr lang="en-ID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Orang </a:t>
            </a:r>
            <a:r>
              <a:rPr lang="en-ID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tua</a:t>
            </a:r>
            <a:r>
              <a:rPr lang="en-ID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: </a:t>
            </a:r>
            <a:r>
              <a:rPr lang="en-ID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belum</a:t>
            </a:r>
            <a:r>
              <a:rPr lang="en-ID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siap</a:t>
            </a:r>
            <a:r>
              <a:rPr lang="en-ID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menjadi</a:t>
            </a:r>
            <a:r>
              <a:rPr lang="en-ID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pendamping</a:t>
            </a:r>
            <a:r>
              <a:rPr lang="en-ID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ID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pengasuh</a:t>
            </a:r>
            <a:r>
              <a:rPr lang="en-ID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yang </a:t>
            </a:r>
            <a:r>
              <a:rPr lang="en-ID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baik</a:t>
            </a:r>
            <a:endParaRPr lang="en-ID" sz="2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1FB848-0DCD-4E9B-AAC8-632BADF773F3}"/>
              </a:ext>
            </a:extLst>
          </p:cNvPr>
          <p:cNvSpPr/>
          <p:nvPr/>
        </p:nvSpPr>
        <p:spPr>
          <a:xfrm>
            <a:off x="1185402" y="258617"/>
            <a:ext cx="98563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PERMASALAHAN TERKAIT PENGASUHAN </a:t>
            </a:r>
          </a:p>
          <a:p>
            <a:pPr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 MASA PANDEMI COVID-19 </a:t>
            </a:r>
            <a:endParaRPr lang="id-ID" sz="3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3C88D-DBD5-46BD-973D-739525FC0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40" y="1551566"/>
            <a:ext cx="3263704" cy="2039815"/>
          </a:xfrm>
          <a:prstGeom prst="rect">
            <a:avLst/>
          </a:prstGeom>
        </p:spPr>
      </p:pic>
      <p:sp>
        <p:nvSpPr>
          <p:cNvPr id="11" name="object 179">
            <a:extLst>
              <a:ext uri="{FF2B5EF4-FFF2-40B4-BE49-F238E27FC236}">
                <a16:creationId xmlns:a16="http://schemas.microsoft.com/office/drawing/2014/main" id="{E27D660D-85F7-4AF2-96D8-B5FEF0AEB44F}"/>
              </a:ext>
            </a:extLst>
          </p:cNvPr>
          <p:cNvSpPr/>
          <p:nvPr/>
        </p:nvSpPr>
        <p:spPr>
          <a:xfrm>
            <a:off x="1263588" y="4943435"/>
            <a:ext cx="336666" cy="339969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79">
            <a:extLst>
              <a:ext uri="{FF2B5EF4-FFF2-40B4-BE49-F238E27FC236}">
                <a16:creationId xmlns:a16="http://schemas.microsoft.com/office/drawing/2014/main" id="{8E9E5E7D-4E00-4DD3-8D26-676730E52372}"/>
              </a:ext>
            </a:extLst>
          </p:cNvPr>
          <p:cNvSpPr/>
          <p:nvPr/>
        </p:nvSpPr>
        <p:spPr>
          <a:xfrm>
            <a:off x="1794858" y="5295126"/>
            <a:ext cx="336666" cy="293077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79">
            <a:extLst>
              <a:ext uri="{FF2B5EF4-FFF2-40B4-BE49-F238E27FC236}">
                <a16:creationId xmlns:a16="http://schemas.microsoft.com/office/drawing/2014/main" id="{417B78FA-7A44-4926-A87B-1C8E4B4DAAAA}"/>
              </a:ext>
            </a:extLst>
          </p:cNvPr>
          <p:cNvSpPr/>
          <p:nvPr/>
        </p:nvSpPr>
        <p:spPr>
          <a:xfrm>
            <a:off x="2592027" y="5741836"/>
            <a:ext cx="336666" cy="293077"/>
          </a:xfrm>
          <a:prstGeom prst="rect">
            <a:avLst/>
          </a:prstGeom>
          <a:blipFill>
            <a:blip r:embed="rId3" cstate="print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79">
            <a:extLst>
              <a:ext uri="{FF2B5EF4-FFF2-40B4-BE49-F238E27FC236}">
                <a16:creationId xmlns:a16="http://schemas.microsoft.com/office/drawing/2014/main" id="{DC12AD05-D5FB-404D-AE1C-BFE3122B75CD}"/>
              </a:ext>
            </a:extLst>
          </p:cNvPr>
          <p:cNvSpPr/>
          <p:nvPr/>
        </p:nvSpPr>
        <p:spPr>
          <a:xfrm>
            <a:off x="3325879" y="6240773"/>
            <a:ext cx="336666" cy="293077"/>
          </a:xfrm>
          <a:prstGeom prst="rect">
            <a:avLst/>
          </a:prstGeom>
          <a:blipFill>
            <a:blip r:embed="rId3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C3552E-F0F1-44EC-8F9A-934EF53AB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026" y="1551566"/>
            <a:ext cx="2851919" cy="2133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1221B9-478B-4BDF-BB2D-512499437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75" y="1551566"/>
            <a:ext cx="2851920" cy="2133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1940C1-C723-440E-9A75-69406F1686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-168230" y="3591381"/>
            <a:ext cx="1364981" cy="10750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C7F3AB-ED78-4D5E-8216-CDDF726F10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9935981" y="4666835"/>
            <a:ext cx="2256019" cy="17767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1838DE-F420-40E7-87CA-782DCB3C76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11509509" y="150501"/>
            <a:ext cx="743018" cy="5851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1838DE-F420-40E7-87CA-782DCB3C76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10766491" y="258617"/>
            <a:ext cx="743018" cy="585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1838DE-F420-40E7-87CA-782DCB3C76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11309752" y="616426"/>
            <a:ext cx="577380" cy="454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8F3458-BE0B-4F0A-9117-DE421C3072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69" y="1518681"/>
            <a:ext cx="2892276" cy="2133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FF853B-B356-41A6-9A04-CE88E946F1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25" y="1518681"/>
            <a:ext cx="3121670" cy="21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2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5293FBB-D429-4EB1-8B56-36E506F6F8E3}"/>
              </a:ext>
            </a:extLst>
          </p:cNvPr>
          <p:cNvSpPr/>
          <p:nvPr/>
        </p:nvSpPr>
        <p:spPr>
          <a:xfrm>
            <a:off x="-1395140" y="474328"/>
            <a:ext cx="6905625" cy="6230185"/>
          </a:xfrm>
          <a:prstGeom prst="ellipse">
            <a:avLst/>
          </a:prstGeom>
          <a:solidFill>
            <a:srgbClr val="FECED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9F7C2-6604-4D60-A3D2-175F5EF7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422" y="474328"/>
            <a:ext cx="6119907" cy="489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60B9D8-3167-416C-93AB-8034C91646BF}"/>
              </a:ext>
            </a:extLst>
          </p:cNvPr>
          <p:cNvSpPr/>
          <p:nvPr/>
        </p:nvSpPr>
        <p:spPr>
          <a:xfrm>
            <a:off x="5125954" y="715648"/>
            <a:ext cx="6905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3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TRANSFORMASI</a:t>
            </a:r>
          </a:p>
          <a:p>
            <a:pPr algn="ctr"/>
            <a:r>
              <a:rPr lang="en-ID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PENGASUHAN PADA MASA </a:t>
            </a:r>
            <a:r>
              <a:rPr lang="en-ID" sz="36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PANDEMI COVID-19 </a:t>
            </a:r>
            <a:endParaRPr lang="id-ID" sz="36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0D8E81-C1E6-4C56-973A-A4D3554E3543}"/>
              </a:ext>
            </a:extLst>
          </p:cNvPr>
          <p:cNvSpPr/>
          <p:nvPr/>
        </p:nvSpPr>
        <p:spPr>
          <a:xfrm>
            <a:off x="5943861" y="4459741"/>
            <a:ext cx="5590651" cy="1804749"/>
          </a:xfrm>
          <a:prstGeom prst="roundRect">
            <a:avLst/>
          </a:prstGeom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id-ID" altLang="en-US" sz="2000" b="1" dirty="0">
                <a:latin typeface="Century Gothic" panose="020B0502020202020204" pitchFamily="34" charset="0"/>
              </a:rPr>
              <a:t>U</a:t>
            </a:r>
            <a:r>
              <a:rPr lang="es-ES" altLang="en-US" sz="2000" b="1" dirty="0" err="1">
                <a:latin typeface="Century Gothic" panose="020B0502020202020204" pitchFamily="34" charset="0"/>
              </a:rPr>
              <a:t>ntuk</a:t>
            </a:r>
            <a:r>
              <a:rPr lang="es-ES" altLang="en-US" sz="2000" b="1" dirty="0">
                <a:latin typeface="Century Gothic" panose="020B0502020202020204" pitchFamily="34" charset="0"/>
              </a:rPr>
              <a:t> </a:t>
            </a:r>
            <a:r>
              <a:rPr lang="es-ES" altLang="en-US" sz="2000" b="1" dirty="0" err="1">
                <a:latin typeface="Century Gothic" panose="020B0502020202020204" pitchFamily="34" charset="0"/>
              </a:rPr>
              <a:t>memenuhi</a:t>
            </a:r>
            <a:r>
              <a:rPr lang="es-ES" altLang="en-US" sz="2000" b="1" dirty="0">
                <a:latin typeface="Century Gothic" panose="020B0502020202020204" pitchFamily="34" charset="0"/>
              </a:rPr>
              <a:t> </a:t>
            </a:r>
            <a:r>
              <a:rPr lang="es-ES" altLang="en-US" sz="2000" b="1" dirty="0" err="1">
                <a:latin typeface="Century Gothic" panose="020B0502020202020204" pitchFamily="34" charset="0"/>
              </a:rPr>
              <a:t>kebutuhan</a:t>
            </a:r>
            <a:r>
              <a:rPr lang="es-ES" altLang="en-US" sz="2000" b="1" dirty="0">
                <a:latin typeface="Century Gothic" panose="020B0502020202020204" pitchFamily="34" charset="0"/>
              </a:rPr>
              <a:t> </a:t>
            </a:r>
            <a:r>
              <a:rPr lang="es-ES" altLang="en-US" sz="2000" b="1" dirty="0" err="1">
                <a:latin typeface="Century Gothic" panose="020B0502020202020204" pitchFamily="34" charset="0"/>
              </a:rPr>
              <a:t>akan</a:t>
            </a:r>
            <a:r>
              <a:rPr lang="es-ES" altLang="en-US" sz="20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s-E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kasih</a:t>
            </a:r>
            <a:r>
              <a:rPr lang="es-ES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sayang</a:t>
            </a:r>
            <a:r>
              <a:rPr lang="es-ES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es-E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kelekatan</a:t>
            </a:r>
            <a:r>
              <a:rPr lang="es-ES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es-E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keselamatan</a:t>
            </a:r>
            <a:r>
              <a:rPr lang="es-ES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dan </a:t>
            </a:r>
            <a:r>
              <a:rPr lang="es-E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kesejahteraan</a:t>
            </a:r>
            <a:r>
              <a:rPr lang="es-ES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US" sz="2000" b="1" dirty="0">
                <a:latin typeface="Century Gothic" panose="020B0502020202020204" pitchFamily="34" charset="0"/>
              </a:rPr>
              <a:t>yang </a:t>
            </a:r>
            <a:r>
              <a:rPr lang="es-E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menetap</a:t>
            </a:r>
            <a:r>
              <a:rPr lang="es-ES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US" sz="2000" b="1" dirty="0">
                <a:latin typeface="Century Gothic" panose="020B0502020202020204" pitchFamily="34" charset="0"/>
              </a:rPr>
              <a:t>dan </a:t>
            </a:r>
            <a:r>
              <a:rPr lang="es-ES" altLang="en-US" sz="2000" b="1" dirty="0" err="1">
                <a:latin typeface="Century Gothic" panose="020B0502020202020204" pitchFamily="34" charset="0"/>
              </a:rPr>
              <a:t>ke</a:t>
            </a:r>
            <a:r>
              <a:rPr lang="es-E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berlanjut</a:t>
            </a:r>
            <a:r>
              <a:rPr lang="es-ES" altLang="en-US" sz="2000" b="1" dirty="0" err="1">
                <a:latin typeface="Century Gothic" panose="020B0502020202020204" pitchFamily="34" charset="0"/>
              </a:rPr>
              <a:t>an</a:t>
            </a:r>
            <a:r>
              <a:rPr lang="es-ES" altLang="en-US" sz="2000" b="1" dirty="0">
                <a:latin typeface="Century Gothic" panose="020B0502020202020204" pitchFamily="34" charset="0"/>
              </a:rPr>
              <a:t>; </a:t>
            </a:r>
          </a:p>
          <a:p>
            <a:pPr algn="ctr"/>
            <a:r>
              <a:rPr lang="es-ES" alt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demi</a:t>
            </a:r>
            <a:r>
              <a:rPr lang="es-E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kepentingan</a:t>
            </a:r>
            <a:r>
              <a:rPr lang="es-E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terbaik</a:t>
            </a:r>
            <a:r>
              <a:rPr lang="es-E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bagi</a:t>
            </a:r>
            <a:r>
              <a:rPr lang="es-E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anak</a:t>
            </a:r>
            <a:endParaRPr lang="id-ID" alt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68180A3D-6480-4422-B8D2-AE742C51CF44}"/>
              </a:ext>
            </a:extLst>
          </p:cNvPr>
          <p:cNvSpPr/>
          <p:nvPr/>
        </p:nvSpPr>
        <p:spPr>
          <a:xfrm rot="5400000">
            <a:off x="8253822" y="2044030"/>
            <a:ext cx="1194839" cy="3154724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53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898E2F-AC49-4687-9298-9C761C333131}"/>
              </a:ext>
            </a:extLst>
          </p:cNvPr>
          <p:cNvSpPr/>
          <p:nvPr/>
        </p:nvSpPr>
        <p:spPr>
          <a:xfrm>
            <a:off x="0" y="190117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MENJADIKAN ANAK SEBAGAI SAHABAT ORANGTUA MELALUI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9-M  </a:t>
            </a:r>
            <a:endParaRPr lang="id-ID" sz="4000" dirty="0">
              <a:solidFill>
                <a:srgbClr val="FF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FA874E-662C-4005-9763-FA33AD570D3E}"/>
              </a:ext>
            </a:extLst>
          </p:cNvPr>
          <p:cNvSpPr/>
          <p:nvPr/>
        </p:nvSpPr>
        <p:spPr>
          <a:xfrm>
            <a:off x="4756483" y="1904993"/>
            <a:ext cx="2229853" cy="1235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emberi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pujian</a:t>
            </a:r>
            <a:r>
              <a:rPr lang="en-ID" b="1" dirty="0">
                <a:solidFill>
                  <a:schemeClr val="tx1"/>
                </a:solidFill>
              </a:rPr>
              <a:t> &amp; </a:t>
            </a:r>
            <a:r>
              <a:rPr lang="en-ID" b="1" dirty="0" err="1">
                <a:solidFill>
                  <a:schemeClr val="tx1"/>
                </a:solidFill>
              </a:rPr>
              <a:t>apresiasi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64E2B1-8BB9-4D3C-A8D0-67C96285FC71}"/>
              </a:ext>
            </a:extLst>
          </p:cNvPr>
          <p:cNvSpPr/>
          <p:nvPr/>
        </p:nvSpPr>
        <p:spPr>
          <a:xfrm>
            <a:off x="4756483" y="3418177"/>
            <a:ext cx="2229853" cy="1235242"/>
          </a:xfrm>
          <a:prstGeom prst="roundRect">
            <a:avLst/>
          </a:prstGeom>
          <a:solidFill>
            <a:srgbClr val="A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enjadi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pendamping</a:t>
            </a:r>
            <a:r>
              <a:rPr lang="en-ID" dirty="0">
                <a:solidFill>
                  <a:schemeClr val="tx1"/>
                </a:solidFill>
              </a:rPr>
              <a:t> yang </a:t>
            </a:r>
            <a:r>
              <a:rPr lang="en-ID" dirty="0" err="1">
                <a:solidFill>
                  <a:schemeClr val="tx1"/>
                </a:solidFill>
              </a:rPr>
              <a:t>baik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dalam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belajar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348E23-9C4C-4F6F-B9DB-5B0600FE8B8A}"/>
              </a:ext>
            </a:extLst>
          </p:cNvPr>
          <p:cNvSpPr/>
          <p:nvPr/>
        </p:nvSpPr>
        <p:spPr>
          <a:xfrm>
            <a:off x="4756483" y="4931361"/>
            <a:ext cx="2229853" cy="12352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enjadi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pendengar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dirty="0">
                <a:solidFill>
                  <a:schemeClr val="tx1"/>
                </a:solidFill>
              </a:rPr>
              <a:t>yang </a:t>
            </a:r>
            <a:r>
              <a:rPr lang="en-ID" dirty="0" err="1">
                <a:solidFill>
                  <a:schemeClr val="tx1"/>
                </a:solidFill>
              </a:rPr>
              <a:t>baik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16ADAE-98FC-46C4-8EB1-EADA59A18606}"/>
              </a:ext>
            </a:extLst>
          </p:cNvPr>
          <p:cNvSpPr/>
          <p:nvPr/>
        </p:nvSpPr>
        <p:spPr>
          <a:xfrm>
            <a:off x="7170820" y="1904993"/>
            <a:ext cx="2229853" cy="12352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enghargai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waktu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privasi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anak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7663BE-DA40-4F58-AFAC-D0F07A66DD03}"/>
              </a:ext>
            </a:extLst>
          </p:cNvPr>
          <p:cNvSpPr/>
          <p:nvPr/>
        </p:nvSpPr>
        <p:spPr>
          <a:xfrm>
            <a:off x="9585157" y="1904993"/>
            <a:ext cx="2229853" cy="1235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engajak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anak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berpendapat</a:t>
            </a:r>
            <a:r>
              <a:rPr lang="en-ID" b="1" dirty="0">
                <a:solidFill>
                  <a:schemeClr val="tx1"/>
                </a:solidFill>
              </a:rPr>
              <a:t> dan </a:t>
            </a:r>
            <a:r>
              <a:rPr lang="en-ID" b="1" dirty="0" err="1">
                <a:solidFill>
                  <a:schemeClr val="tx1"/>
                </a:solidFill>
              </a:rPr>
              <a:t>berdiskusi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7DF6A2-FEFB-4BD8-8851-0A162A0CF990}"/>
              </a:ext>
            </a:extLst>
          </p:cNvPr>
          <p:cNvSpPr/>
          <p:nvPr/>
        </p:nvSpPr>
        <p:spPr>
          <a:xfrm>
            <a:off x="7170820" y="3418177"/>
            <a:ext cx="2229853" cy="12352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eyakinkan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bahwa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ortu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peduli</a:t>
            </a:r>
            <a:r>
              <a:rPr lang="en-ID" b="1" dirty="0">
                <a:solidFill>
                  <a:schemeClr val="tx1"/>
                </a:solidFill>
              </a:rPr>
              <a:t> dan </a:t>
            </a:r>
            <a:r>
              <a:rPr lang="en-ID" b="1" dirty="0" err="1">
                <a:solidFill>
                  <a:schemeClr val="tx1"/>
                </a:solidFill>
              </a:rPr>
              <a:t>ada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saat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dibutuhkan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99A317-7697-498C-9191-12AFEBAA9BBB}"/>
              </a:ext>
            </a:extLst>
          </p:cNvPr>
          <p:cNvSpPr/>
          <p:nvPr/>
        </p:nvSpPr>
        <p:spPr>
          <a:xfrm>
            <a:off x="9585157" y="3418177"/>
            <a:ext cx="2229853" cy="1235242"/>
          </a:xfrm>
          <a:prstGeom prst="roundRect">
            <a:avLst/>
          </a:prstGeom>
          <a:solidFill>
            <a:srgbClr val="FEC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embangkitkan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>
                <a:solidFill>
                  <a:schemeClr val="tx1"/>
                </a:solidFill>
              </a:rPr>
              <a:t>rasa </a:t>
            </a:r>
            <a:r>
              <a:rPr lang="en-ID" b="1" dirty="0" err="1">
                <a:solidFill>
                  <a:schemeClr val="tx1"/>
                </a:solidFill>
              </a:rPr>
              <a:t>percaya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diri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dengan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memberi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tanggungjawab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B700CCD-05E9-4AAC-8DEB-E7B147022229}"/>
              </a:ext>
            </a:extLst>
          </p:cNvPr>
          <p:cNvSpPr/>
          <p:nvPr/>
        </p:nvSpPr>
        <p:spPr>
          <a:xfrm>
            <a:off x="7170820" y="4964239"/>
            <a:ext cx="2229853" cy="123524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emberi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ruang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gerak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interaksi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dengan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teman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6C22526-86A6-405C-8BB0-3F807B495EC5}"/>
              </a:ext>
            </a:extLst>
          </p:cNvPr>
          <p:cNvSpPr/>
          <p:nvPr/>
        </p:nvSpPr>
        <p:spPr>
          <a:xfrm>
            <a:off x="9585157" y="4964239"/>
            <a:ext cx="2229853" cy="12352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srgbClr val="FF0000"/>
                </a:solidFill>
              </a:rPr>
              <a:t>M</a:t>
            </a:r>
            <a:r>
              <a:rPr lang="en-ID" dirty="0" err="1">
                <a:solidFill>
                  <a:schemeClr val="tx1"/>
                </a:solidFill>
              </a:rPr>
              <a:t>endukung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anak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untuk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menjadi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inspirasi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b="1" dirty="0" err="1">
                <a:solidFill>
                  <a:schemeClr val="tx1"/>
                </a:solidFill>
              </a:rPr>
              <a:t>dan</a:t>
            </a:r>
            <a:r>
              <a:rPr lang="en-ID" b="1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panutan</a:t>
            </a:r>
            <a:r>
              <a:rPr lang="en-ID" dirty="0">
                <a:solidFill>
                  <a:schemeClr val="tx1"/>
                </a:solidFill>
              </a:rPr>
              <a:t> </a:t>
            </a:r>
            <a:endParaRPr lang="id-ID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272C83-2836-4D44-8E4A-9CC35AE5A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0"/>
          <a:stretch/>
        </p:blipFill>
        <p:spPr>
          <a:xfrm>
            <a:off x="561468" y="2202394"/>
            <a:ext cx="3880902" cy="34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8124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527879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MENCIPTAKAN IKLIM POSITIF DAN NYAMAN 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DALAM RUMAH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4AB7D-986D-4719-BEB9-D3CAAC1F4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47" y="1880544"/>
            <a:ext cx="2526448" cy="2526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CA080-24C1-462A-839D-9806FD0CD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62" y="4574252"/>
            <a:ext cx="2960513" cy="209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7F4A5-9422-4823-9A72-224FE6D0B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81" y="4406992"/>
            <a:ext cx="2825144" cy="2260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13DA1-6841-4AAE-A8A1-A89627579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99" y="1888647"/>
            <a:ext cx="3071152" cy="2518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4D2AE5-5FE6-4426-A21B-F0A32ADB3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055" y="1888647"/>
            <a:ext cx="2526448" cy="252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956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9193" y="116459"/>
            <a:ext cx="12192000" cy="768085"/>
          </a:xfrm>
        </p:spPr>
        <p:txBody>
          <a:bodyPr/>
          <a:lstStyle/>
          <a:p>
            <a:r>
              <a:rPr lang="en-US" altLang="ko-KR" sz="4267" b="1" u="sng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Abadi MT Condensed Extra Bold" charset="0"/>
                <a:cs typeface="Abadi MT Condensed Extra Bold" charset="0"/>
              </a:rPr>
              <a:t>Pengasuhan</a:t>
            </a:r>
            <a:endParaRPr lang="ko-KR" altLang="en-US" sz="4267" b="1" u="sng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85609"/>
            <a:ext cx="4697881" cy="55535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altLang="ko-KR" sz="2400" b="1" u="sng" dirty="0" err="1">
                <a:solidFill>
                  <a:schemeClr val="tx1"/>
                </a:solidFill>
                <a:latin typeface="+mj-lt"/>
              </a:rPr>
              <a:t>Pengasuhan</a:t>
            </a:r>
            <a:r>
              <a:rPr lang="en-US" altLang="ko-KR" sz="2400" b="1" u="sng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2400" b="1" u="sng" dirty="0" err="1">
                <a:solidFill>
                  <a:schemeClr val="tx1"/>
                </a:solidFill>
                <a:latin typeface="+mj-lt"/>
              </a:rPr>
              <a:t>oleh</a:t>
            </a:r>
            <a:r>
              <a:rPr lang="en-US" altLang="ko-KR" sz="2400" b="1" u="sng" dirty="0">
                <a:solidFill>
                  <a:schemeClr val="tx1"/>
                </a:solidFill>
                <a:latin typeface="+mj-lt"/>
              </a:rPr>
              <a:t> Orang </a:t>
            </a:r>
            <a:r>
              <a:rPr lang="en-US" altLang="ko-KR" sz="2400" b="1" u="sng" dirty="0" err="1">
                <a:solidFill>
                  <a:schemeClr val="tx1"/>
                </a:solidFill>
                <a:latin typeface="+mj-lt"/>
              </a:rPr>
              <a:t>Tua</a:t>
            </a:r>
            <a:endParaRPr lang="en-US" altLang="ko-KR" sz="2400" b="1" u="sng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7280531" y="172874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7952605" y="401437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7952605" y="2871561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280531" y="5157192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8169551" y="3102253"/>
            <a:ext cx="430207" cy="40271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6"/>
          <p:cNvSpPr/>
          <p:nvPr/>
        </p:nvSpPr>
        <p:spPr>
          <a:xfrm rot="2700000">
            <a:off x="8221688" y="4154259"/>
            <a:ext cx="325931" cy="58433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Parallelogram 15"/>
          <p:cNvSpPr/>
          <p:nvPr/>
        </p:nvSpPr>
        <p:spPr>
          <a:xfrm rot="16200000">
            <a:off x="7476077" y="1904792"/>
            <a:ext cx="473004" cy="512009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ound Same Side Corner Rectangle 6"/>
          <p:cNvSpPr>
            <a:spLocks noChangeAspect="1"/>
          </p:cNvSpPr>
          <p:nvPr/>
        </p:nvSpPr>
        <p:spPr>
          <a:xfrm rot="2700000">
            <a:off x="7639616" y="5296725"/>
            <a:ext cx="145925" cy="585033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3833785" y="172874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3161711" y="401437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3161711" y="2871561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3833785" y="5157192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9"/>
          <p:cNvSpPr/>
          <p:nvPr/>
        </p:nvSpPr>
        <p:spPr>
          <a:xfrm flipH="1">
            <a:off x="3378655" y="3102253"/>
            <a:ext cx="430207" cy="40271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 16"/>
          <p:cNvSpPr/>
          <p:nvPr/>
        </p:nvSpPr>
        <p:spPr>
          <a:xfrm rot="18900000" flipH="1">
            <a:off x="3430793" y="4154259"/>
            <a:ext cx="325931" cy="58433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Parallelogram 15"/>
          <p:cNvSpPr/>
          <p:nvPr/>
        </p:nvSpPr>
        <p:spPr>
          <a:xfrm rot="5400000" flipH="1">
            <a:off x="4029333" y="1904792"/>
            <a:ext cx="473004" cy="512009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ound Same Side Corner Rectangle 6"/>
          <p:cNvSpPr>
            <a:spLocks noChangeAspect="1"/>
          </p:cNvSpPr>
          <p:nvPr/>
        </p:nvSpPr>
        <p:spPr>
          <a:xfrm rot="18900000" flipH="1">
            <a:off x="4192871" y="5296725"/>
            <a:ext cx="145925" cy="585033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197006" y="1585225"/>
            <a:ext cx="2568980" cy="946583"/>
            <a:chOff x="803640" y="3362835"/>
            <a:chExt cx="2059657" cy="709937"/>
          </a:xfrm>
        </p:grpSpPr>
        <p:sp>
          <p:nvSpPr>
            <p:cNvPr id="26" name="TextBox 25"/>
            <p:cNvSpPr txBox="1"/>
            <p:nvPr/>
          </p:nvSpPr>
          <p:spPr>
            <a:xfrm>
              <a:off x="803640" y="3449524"/>
              <a:ext cx="2059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 err="1">
                  <a:latin typeface="+mj-lt"/>
                  <a:cs typeface="Arial" pitchFamily="34" charset="0"/>
                </a:rPr>
                <a:t>Setiap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Anak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berhak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untuk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diasuh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oleh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orang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tuanya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sendiri</a:t>
              </a:r>
              <a:endParaRPr lang="ko-KR" altLang="en-US" sz="16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3640" y="3362835"/>
              <a:ext cx="205965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1600" b="1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" y="2564904"/>
            <a:ext cx="3114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 err="1">
                <a:latin typeface="+mj-lt"/>
                <a:cs typeface="Arial" pitchFamily="34" charset="0"/>
              </a:rPr>
              <a:t>Pemisahan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hanya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dapat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terjadi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jika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ada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alasan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dan</a:t>
            </a:r>
            <a:r>
              <a:rPr lang="en-US" altLang="ko-KR" sz="1600" dirty="0">
                <a:latin typeface="+mj-lt"/>
                <a:cs typeface="Arial" pitchFamily="34" charset="0"/>
              </a:rPr>
              <a:t>/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atau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aturan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hukum</a:t>
            </a:r>
            <a:r>
              <a:rPr lang="en-US" altLang="ko-KR" sz="1600" dirty="0">
                <a:latin typeface="+mj-lt"/>
                <a:cs typeface="Arial" pitchFamily="34" charset="0"/>
              </a:rPr>
              <a:t> yang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sah</a:t>
            </a:r>
            <a:r>
              <a:rPr lang="en-US" altLang="ko-KR" sz="1600" dirty="0">
                <a:latin typeface="+mj-lt"/>
                <a:cs typeface="Arial" pitchFamily="34" charset="0"/>
              </a:rPr>
              <a:t> yang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menunjukkan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hal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itu</a:t>
            </a:r>
            <a:r>
              <a:rPr lang="en-US" altLang="ko-KR" sz="1600" dirty="0">
                <a:latin typeface="+mj-lt"/>
                <a:cs typeface="Arial" pitchFamily="34" charset="0"/>
              </a:rPr>
              <a:t> demi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kepentingan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terbaik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anak</a:t>
            </a:r>
            <a:endParaRPr lang="ko-KR" altLang="en-US" sz="1600" dirty="0">
              <a:latin typeface="+mj-lt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" y="4005064"/>
            <a:ext cx="3114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 err="1">
                <a:latin typeface="+mj-lt"/>
                <a:cs typeface="Arial" pitchFamily="34" charset="0"/>
              </a:rPr>
              <a:t>Ketika</a:t>
            </a:r>
            <a:r>
              <a:rPr lang="en-US" altLang="ko-KR" sz="1600" dirty="0">
                <a:latin typeface="+mj-lt"/>
                <a:cs typeface="Arial" pitchFamily="34" charset="0"/>
              </a:rPr>
              <a:t> orang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tua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tidak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dapat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melaksanakan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tanggung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jawabnya</a:t>
            </a:r>
            <a:r>
              <a:rPr lang="en-US" altLang="ko-KR" sz="1600" dirty="0">
                <a:latin typeface="+mj-lt"/>
                <a:cs typeface="Arial" pitchFamily="34" charset="0"/>
              </a:rPr>
              <a:t>,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tanggung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jawab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beralih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sesuai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dengan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ketentuan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peraturan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perundang-undangan</a:t>
            </a:r>
            <a:r>
              <a:rPr lang="en-US" altLang="ko-KR" sz="1600" dirty="0">
                <a:latin typeface="+mj-lt"/>
                <a:cs typeface="Arial" pitchFamily="34" charset="0"/>
              </a:rPr>
              <a:t>. </a:t>
            </a:r>
            <a:endParaRPr lang="ko-KR" altLang="en-US" sz="1600" dirty="0">
              <a:latin typeface="+mj-lt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97006" y="5541235"/>
            <a:ext cx="2568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 err="1">
                <a:latin typeface="+mj-lt"/>
                <a:cs typeface="Arial" pitchFamily="34" charset="0"/>
              </a:rPr>
              <a:t>Jika</a:t>
            </a:r>
            <a:r>
              <a:rPr lang="en-US" altLang="ko-KR" sz="1600" dirty="0">
                <a:latin typeface="+mj-lt"/>
                <a:cs typeface="Arial" pitchFamily="34" charset="0"/>
              </a:rPr>
              <a:t> orang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tua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kandung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bercerai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anak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harus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diawasi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oleh</a:t>
            </a:r>
            <a:r>
              <a:rPr lang="en-US" altLang="ko-KR" sz="1600" dirty="0">
                <a:latin typeface="+mj-lt"/>
                <a:cs typeface="Arial" pitchFamily="34" charset="0"/>
              </a:rPr>
              <a:t> </a:t>
            </a:r>
            <a:r>
              <a:rPr lang="en-US" altLang="ko-KR" sz="1600" dirty="0" err="1">
                <a:latin typeface="+mj-lt"/>
                <a:cs typeface="Arial" pitchFamily="34" charset="0"/>
              </a:rPr>
              <a:t>peksos</a:t>
            </a:r>
            <a:endParaRPr lang="ko-KR" altLang="en-US" sz="1600" dirty="0">
              <a:latin typeface="+mj-lt"/>
              <a:cs typeface="Arial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379784" y="1583596"/>
            <a:ext cx="3812216" cy="874144"/>
            <a:chOff x="803640" y="3362835"/>
            <a:chExt cx="2059657" cy="655608"/>
          </a:xfrm>
        </p:grpSpPr>
        <p:sp>
          <p:nvSpPr>
            <p:cNvPr id="38" name="TextBox 37"/>
            <p:cNvSpPr txBox="1"/>
            <p:nvPr/>
          </p:nvSpPr>
          <p:spPr>
            <a:xfrm>
              <a:off x="803640" y="3579862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latin typeface="+mj-lt"/>
                  <a:cs typeface="Arial" pitchFamily="34" charset="0"/>
                </a:rPr>
                <a:t>Ditinggal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bekerja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ke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luar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negeri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atau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ke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luar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kota</a:t>
              </a:r>
              <a:endParaRPr lang="ko-KR" altLang="en-US" sz="1600" dirty="0">
                <a:latin typeface="+mj-lt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latin typeface="+mj-lt"/>
                  <a:cs typeface="Arial" pitchFamily="34" charset="0"/>
                </a:rPr>
                <a:t>Anak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menjadi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kepela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keluarga</a:t>
              </a:r>
              <a:endParaRPr lang="ko-KR" altLang="en-US" sz="1600" b="1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904505" y="2564904"/>
            <a:ext cx="3278303" cy="1407061"/>
            <a:chOff x="682616" y="3313603"/>
            <a:chExt cx="2180682" cy="1915708"/>
          </a:xfrm>
        </p:grpSpPr>
        <p:sp>
          <p:nvSpPr>
            <p:cNvPr id="41" name="TextBox 40"/>
            <p:cNvSpPr txBox="1"/>
            <p:nvPr/>
          </p:nvSpPr>
          <p:spPr>
            <a:xfrm>
              <a:off x="682616" y="4097912"/>
              <a:ext cx="2180682" cy="1131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latin typeface="+mj-lt"/>
                  <a:cs typeface="Arial" pitchFamily="34" charset="0"/>
                </a:rPr>
                <a:t>salah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satu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atau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kedua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orang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tuanya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meninggal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dan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tidak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ada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kerabat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yang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mengasuh</a:t>
              </a:r>
              <a:endParaRPr lang="ko-KR" altLang="en-US" sz="1600" dirty="0">
                <a:latin typeface="+mj-lt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2121" y="3313603"/>
              <a:ext cx="2171177" cy="79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latin typeface="+mj-lt"/>
                  <a:cs typeface="Arial" pitchFamily="34" charset="0"/>
                </a:rPr>
                <a:t>Terpisah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dari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keluarga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karena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bencana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alam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maupun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konflik</a:t>
              </a:r>
              <a:endParaRPr lang="ko-KR" altLang="en-US" sz="1600" b="1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904505" y="3953326"/>
            <a:ext cx="3099705" cy="1134686"/>
            <a:chOff x="803640" y="3362835"/>
            <a:chExt cx="2059657" cy="851014"/>
          </a:xfrm>
        </p:grpSpPr>
        <p:sp>
          <p:nvSpPr>
            <p:cNvPr id="44" name="TextBox 43"/>
            <p:cNvSpPr txBox="1"/>
            <p:nvPr/>
          </p:nvSpPr>
          <p:spPr>
            <a:xfrm>
              <a:off x="803640" y="3775268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latin typeface="+mj-lt"/>
                  <a:cs typeface="Arial" pitchFamily="34" charset="0"/>
                </a:rPr>
                <a:t>Anak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tetap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memilih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tinggal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di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rumah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tangga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sendiri</a:t>
              </a:r>
              <a:endParaRPr lang="ko-KR" altLang="en-US" sz="1600" dirty="0">
                <a:latin typeface="+mj-lt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3640" y="3362835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latin typeface="+mj-lt"/>
                  <a:cs typeface="Arial" pitchFamily="34" charset="0"/>
                </a:rPr>
                <a:t>Orang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tua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tidak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berada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di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tempat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untuk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waktu</a:t>
              </a:r>
              <a:r>
                <a:rPr lang="en-US" altLang="ko-KR" sz="1600" b="1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b="1" dirty="0" err="1">
                  <a:latin typeface="+mj-lt"/>
                  <a:cs typeface="Arial" pitchFamily="34" charset="0"/>
                </a:rPr>
                <a:t>tertentu</a:t>
              </a:r>
              <a:endParaRPr lang="ko-KR" altLang="en-US" sz="1600" b="1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169551" y="5164381"/>
            <a:ext cx="3715667" cy="1366587"/>
            <a:chOff x="803640" y="3362835"/>
            <a:chExt cx="2059657" cy="1024940"/>
          </a:xfrm>
        </p:grpSpPr>
        <p:sp>
          <p:nvSpPr>
            <p:cNvPr id="47" name="TextBox 46"/>
            <p:cNvSpPr txBox="1"/>
            <p:nvPr/>
          </p:nvSpPr>
          <p:spPr>
            <a:xfrm>
              <a:off x="803640" y="3579862"/>
              <a:ext cx="2059657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>
                  <a:latin typeface="+mj-lt"/>
                  <a:cs typeface="Arial" pitchFamily="34" charset="0"/>
                </a:rPr>
                <a:t>Keterampilan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pengasuhan</a:t>
              </a:r>
              <a:endParaRPr lang="en-US" altLang="ko-KR" sz="1600" dirty="0">
                <a:latin typeface="+mj-lt"/>
                <a:cs typeface="Arial" pitchFamily="34" charset="0"/>
              </a:endParaRPr>
            </a:p>
            <a:p>
              <a:r>
                <a:rPr lang="en-US" altLang="ko-KR" sz="1600" dirty="0" err="1">
                  <a:latin typeface="+mj-lt"/>
                  <a:cs typeface="Arial" pitchFamily="34" charset="0"/>
                </a:rPr>
                <a:t>Pendampingan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dan</a:t>
              </a:r>
              <a:r>
                <a:rPr lang="en-US" altLang="ko-KR" sz="1600" dirty="0">
                  <a:latin typeface="+mj-lt"/>
                  <a:cs typeface="Arial" pitchFamily="34" charset="0"/>
                </a:rPr>
                <a:t> </a:t>
              </a:r>
              <a:r>
                <a:rPr lang="en-US" altLang="ko-KR" sz="1600" dirty="0" err="1">
                  <a:latin typeface="+mj-lt"/>
                  <a:cs typeface="Arial" pitchFamily="34" charset="0"/>
                </a:rPr>
                <a:t>supervisi</a:t>
              </a:r>
              <a:endParaRPr lang="en-US" altLang="ko-KR" sz="1600" dirty="0">
                <a:latin typeface="+mj-lt"/>
                <a:cs typeface="Arial" pitchFamily="34" charset="0"/>
              </a:endParaRPr>
            </a:p>
            <a:p>
              <a:r>
                <a:rPr lang="en-US" altLang="ko-KR" sz="1600" dirty="0" err="1">
                  <a:latin typeface="+mj-lt"/>
                  <a:cs typeface="Arial" pitchFamily="34" charset="0"/>
                </a:rPr>
                <a:t>Psikososial</a:t>
              </a:r>
              <a:endParaRPr lang="en-US" altLang="ko-KR" sz="1600" dirty="0">
                <a:latin typeface="+mj-lt"/>
                <a:cs typeface="Arial" pitchFamily="34" charset="0"/>
              </a:endParaRPr>
            </a:p>
            <a:p>
              <a:r>
                <a:rPr lang="en-US" altLang="ko-KR" sz="1600" dirty="0" err="1">
                  <a:latin typeface="+mj-lt"/>
                  <a:cs typeface="Arial" pitchFamily="34" charset="0"/>
                </a:rPr>
                <a:t>Keuangan</a:t>
              </a:r>
              <a:endParaRPr lang="ko-KR" altLang="en-US" sz="1600" dirty="0">
                <a:latin typeface="+mj-lt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3640" y="3362835"/>
              <a:ext cx="205965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latin typeface="+mj-lt"/>
                  <a:ea typeface="Bernard MT Condensed" charset="0"/>
                  <a:cs typeface="Bernard MT Condensed" charset="0"/>
                </a:rPr>
                <a:t>Dukungan</a:t>
              </a:r>
              <a:r>
                <a:rPr lang="en-US" altLang="ko-KR" sz="1600" b="1" dirty="0">
                  <a:latin typeface="+mj-lt"/>
                  <a:ea typeface="Bernard MT Condensed" charset="0"/>
                  <a:cs typeface="Bernard MT Condensed" charset="0"/>
                </a:rPr>
                <a:t> Negara</a:t>
              </a:r>
              <a:endParaRPr lang="ko-KR" altLang="en-US" sz="1600" b="1" dirty="0">
                <a:latin typeface="+mj-lt"/>
                <a:ea typeface="Bernard MT Condensed" charset="0"/>
                <a:cs typeface="Bernard MT Condensed" charset="0"/>
              </a:endParaRPr>
            </a:p>
          </p:txBody>
        </p:sp>
      </p:grpSp>
      <p:sp>
        <p:nvSpPr>
          <p:cNvPr id="51" name="Text Placeholder 2"/>
          <p:cNvSpPr txBox="1">
            <a:spLocks/>
          </p:cNvSpPr>
          <p:nvPr/>
        </p:nvSpPr>
        <p:spPr>
          <a:xfrm>
            <a:off x="7280532" y="884597"/>
            <a:ext cx="4911468" cy="6508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u="sng" dirty="0" err="1">
                <a:solidFill>
                  <a:schemeClr val="tx1"/>
                </a:solidFill>
                <a:latin typeface="+mj-lt"/>
              </a:rPr>
              <a:t>Pengasuhan</a:t>
            </a:r>
            <a:r>
              <a:rPr lang="en-US" altLang="ko-KR" sz="2400" b="1" u="sng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2400" b="1" u="sng" dirty="0" err="1">
                <a:solidFill>
                  <a:schemeClr val="tx1"/>
                </a:solidFill>
                <a:latin typeface="+mj-lt"/>
              </a:rPr>
              <a:t>oleh</a:t>
            </a:r>
            <a:r>
              <a:rPr lang="en-US" altLang="ko-KR" sz="2400" b="1" u="sng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2400" b="1" u="sng" dirty="0" err="1">
                <a:solidFill>
                  <a:schemeClr val="tx1"/>
                </a:solidFill>
                <a:latin typeface="+mj-lt"/>
              </a:rPr>
              <a:t>Anak</a:t>
            </a:r>
            <a:endParaRPr lang="en-US" altLang="ko-KR" sz="2400" b="1" u="sng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1FD9F7C2-6604-4D60-A3D2-175F5EF7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05" y="1965972"/>
            <a:ext cx="3812034" cy="305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472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16655"/>
            <a:ext cx="12192000" cy="2944527"/>
          </a:xfrm>
          <a:prstGeom prst="rect">
            <a:avLst/>
          </a:prstGeom>
          <a:solidFill>
            <a:srgbClr val="FEC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Century Gothic" panose="020B0502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55560" y="2199715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68621" y="2183733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325549" y="2189477"/>
            <a:ext cx="86409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Century Gothic" panose="020B0502020202020204" pitchFamily="34" charset="0"/>
            </a:endParaRPr>
          </a:p>
        </p:txBody>
      </p:sp>
      <p:sp>
        <p:nvSpPr>
          <p:cNvPr id="15" name="Rectangle 9"/>
          <p:cNvSpPr/>
          <p:nvPr/>
        </p:nvSpPr>
        <p:spPr>
          <a:xfrm flipH="1">
            <a:off x="5972505" y="2414425"/>
            <a:ext cx="430207" cy="40271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Century Gothic" panose="020B0502020202020204" pitchFamily="34" charset="0"/>
            </a:endParaRPr>
          </a:p>
        </p:txBody>
      </p:sp>
      <p:sp>
        <p:nvSpPr>
          <p:cNvPr id="16" name="Rectangle 16"/>
          <p:cNvSpPr/>
          <p:nvPr/>
        </p:nvSpPr>
        <p:spPr>
          <a:xfrm rot="18900000" flipH="1">
            <a:off x="8337704" y="2329359"/>
            <a:ext cx="325931" cy="58433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Century Gothic" panose="020B0502020202020204" pitchFamily="34" charset="0"/>
            </a:endParaRPr>
          </a:p>
        </p:txBody>
      </p:sp>
      <p:sp>
        <p:nvSpPr>
          <p:cNvPr id="17" name="Oval 21"/>
          <p:cNvSpPr>
            <a:spLocks noChangeAspect="1"/>
          </p:cNvSpPr>
          <p:nvPr/>
        </p:nvSpPr>
        <p:spPr>
          <a:xfrm>
            <a:off x="10487378" y="2352915"/>
            <a:ext cx="540439" cy="54495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0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31903" y="5083433"/>
            <a:ext cx="6960097" cy="15081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Orang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tua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yang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masih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berusia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anak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b="1" dirty="0"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Orang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tua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pasangan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muda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atau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dewasa</a:t>
            </a:r>
            <a:r>
              <a:rPr lang="en-US" altLang="ko-KR" sz="14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400" b="1" dirty="0" err="1">
                <a:latin typeface="Century Gothic" panose="020B0502020202020204" pitchFamily="34" charset="0"/>
                <a:cs typeface="Arial" pitchFamily="34" charset="0"/>
              </a:rPr>
              <a:t>dini</a:t>
            </a:r>
            <a:endParaRPr lang="en-US" altLang="ko-KR" sz="1400" b="1" dirty="0"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 err="1">
                <a:solidFill>
                  <a:srgbClr val="FF0000"/>
                </a:solidFill>
                <a:latin typeface="Century Gothic" panose="020B0502020202020204" pitchFamily="34" charset="0"/>
                <a:ea typeface="Abadi MT Condensed Extra Bold" charset="0"/>
                <a:cs typeface="Abadi MT Condensed Extra Bold" charset="0"/>
              </a:rPr>
              <a:t>Termasuk</a:t>
            </a:r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ea typeface="Abadi MT Condensed Extra Bold" charset="0"/>
                <a:cs typeface="Abadi MT Condensed Extra Bold" charset="0"/>
              </a:rPr>
              <a:t> ORANG TUA SEBAGAI POSITIF COVID-19 ATAU MENINGGAL</a:t>
            </a:r>
          </a:p>
        </p:txBody>
      </p:sp>
      <p:sp>
        <p:nvSpPr>
          <p:cNvPr id="19" name="Text Placeholder 13"/>
          <p:cNvSpPr txBox="1">
            <a:spLocks/>
          </p:cNvSpPr>
          <p:nvPr/>
        </p:nvSpPr>
        <p:spPr>
          <a:xfrm>
            <a:off x="0" y="5233016"/>
            <a:ext cx="5208709" cy="120893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sz="2800" b="1" dirty="0" err="1">
                <a:solidFill>
                  <a:srgbClr val="7030A0"/>
                </a:solidFill>
                <a:latin typeface="Century Gothic" panose="020B0502020202020204" pitchFamily="34" charset="0"/>
                <a:cs typeface="Arial" pitchFamily="34" charset="0"/>
              </a:rPr>
              <a:t>Kondisi-Kondisi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  <a:cs typeface="Arial" pitchFamily="34" charset="0"/>
              </a:rPr>
              <a:t> yang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2800" b="1" dirty="0" err="1">
                <a:solidFill>
                  <a:srgbClr val="7030A0"/>
                </a:solidFill>
                <a:latin typeface="Century Gothic" panose="020B0502020202020204" pitchFamily="34" charset="0"/>
                <a:cs typeface="Arial" pitchFamily="34" charset="0"/>
              </a:rPr>
              <a:t>Dimaksud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  <a:cs typeface="Arial" pitchFamily="34" charset="0"/>
              </a:rPr>
              <a:t>: </a:t>
            </a:r>
            <a:endParaRPr lang="en-US" altLang="ko-KR" sz="2800" b="1" dirty="0">
              <a:solidFill>
                <a:srgbClr val="7030A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6066" y="962915"/>
            <a:ext cx="920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tidak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dapat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melaksanakan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tanggung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jawab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,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maka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pelaksanaan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tanggung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jawab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latin typeface="Century Gothic" panose="020B0502020202020204" pitchFamily="34" charset="0"/>
                <a:cs typeface="Arial" pitchFamily="34" charset="0"/>
              </a:rPr>
              <a:t>dibantu</a:t>
            </a:r>
            <a:r>
              <a:rPr lang="en-US" altLang="ko-KR" sz="2000" b="1" dirty="0">
                <a:latin typeface="Century Gothic" panose="020B0502020202020204" pitchFamily="34" charset="0"/>
                <a:cs typeface="Arial" pitchFamily="34" charset="0"/>
              </a:rPr>
              <a:t> Negara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31904" y="3140968"/>
            <a:ext cx="1911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Kedua</a:t>
            </a:r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Orang </a:t>
            </a:r>
            <a:r>
              <a:rPr lang="en-US" altLang="ko-KR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Tua</a:t>
            </a:r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Bekerja</a:t>
            </a:r>
            <a:endParaRPr lang="en-US" altLang="ko-KR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/>
            <a:endParaRPr lang="en-US" altLang="ko-KR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/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  <a:sym typeface="Wingdings" panose="05000000000000000000" pitchFamily="2" charset="2"/>
              </a:rPr>
              <a:t> di-PHK</a:t>
            </a:r>
            <a:endParaRPr lang="en-US" altLang="ko-KR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03807" y="3081429"/>
            <a:ext cx="1911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Orang </a:t>
            </a:r>
            <a:r>
              <a:rPr lang="en-US" altLang="ko-KR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Tua</a:t>
            </a:r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Bekerja</a:t>
            </a:r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di LN</a:t>
            </a:r>
          </a:p>
          <a:p>
            <a:pPr algn="ctr"/>
            <a:endParaRPr lang="en-US" altLang="ko-KR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/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en-US" altLang="ko-KR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  <a:sym typeface="Wingdings" panose="05000000000000000000" pitchFamily="2" charset="2"/>
              </a:rPr>
              <a:t>dipulangkan</a:t>
            </a:r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  <a:sym typeface="Wingdings" panose="05000000000000000000" pitchFamily="2" charset="2"/>
              </a:rPr>
              <a:t> (PMI)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34213" y="3092243"/>
            <a:ext cx="2246768" cy="66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Orang </a:t>
            </a:r>
            <a:r>
              <a:rPr lang="en-US" altLang="ko-KR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Tua</a:t>
            </a:r>
            <a:r>
              <a:rPr lang="en-US" altLang="ko-KR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Tunggal</a:t>
            </a:r>
            <a:endParaRPr lang="ko-KR" altLang="en-US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1785" y="179346"/>
            <a:ext cx="10487377" cy="76808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Abadi MT Condensed Extra Bold" charset="0"/>
                <a:cs typeface="Abadi MT Condensed Extra Bold" charset="0"/>
              </a:rPr>
              <a:t>ORANG TUA BERADA DALAM SITUASI RENTAN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2047859-DFC4-40FA-AF00-ACE5A08B2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8"/>
          <a:stretch/>
        </p:blipFill>
        <p:spPr>
          <a:xfrm>
            <a:off x="655127" y="2183733"/>
            <a:ext cx="2978870" cy="272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5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356407-D192-402C-8A64-ED9F0FF5AA4C}"/>
              </a:ext>
            </a:extLst>
          </p:cNvPr>
          <p:cNvSpPr/>
          <p:nvPr/>
        </p:nvSpPr>
        <p:spPr>
          <a:xfrm>
            <a:off x="8338468" y="1542022"/>
            <a:ext cx="2790092" cy="189327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entury Gothic" panose="020B0502020202020204" pitchFamily="34" charset="0"/>
              </a:rPr>
              <a:t>Terkonfirmasi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10.843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6A94F-EE33-4697-809A-70C2C5BCB4BF}"/>
              </a:ext>
            </a:extLst>
          </p:cNvPr>
          <p:cNvSpPr/>
          <p:nvPr/>
        </p:nvSpPr>
        <p:spPr>
          <a:xfrm>
            <a:off x="830409" y="3983166"/>
            <a:ext cx="2790090" cy="189327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entury Gothic" panose="020B0502020202020204" pitchFamily="34" charset="0"/>
              </a:rPr>
              <a:t>Dalam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latin typeface="Century Gothic" panose="020B0502020202020204" pitchFamily="34" charset="0"/>
              </a:rPr>
              <a:t>Perawatan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8.347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CCD2CE-CFA2-42FC-82EA-07448146D020}"/>
              </a:ext>
            </a:extLst>
          </p:cNvPr>
          <p:cNvSpPr/>
          <p:nvPr/>
        </p:nvSpPr>
        <p:spPr>
          <a:xfrm>
            <a:off x="4700954" y="4092248"/>
            <a:ext cx="2790091" cy="18932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entury Gothic" panose="020B0502020202020204" pitchFamily="34" charset="0"/>
              </a:rPr>
              <a:t>Sembuh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1.665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CBF564-5657-462F-833E-0B75CB44F855}"/>
              </a:ext>
            </a:extLst>
          </p:cNvPr>
          <p:cNvSpPr/>
          <p:nvPr/>
        </p:nvSpPr>
        <p:spPr>
          <a:xfrm>
            <a:off x="8338470" y="4092248"/>
            <a:ext cx="2790090" cy="189327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entury Gothic" panose="020B0502020202020204" pitchFamily="34" charset="0"/>
              </a:rPr>
              <a:t>Meninggal</a:t>
            </a:r>
            <a:endParaRPr lang="en-US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831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54242-BDD0-4510-8758-1FDD0EF535F2}"/>
              </a:ext>
            </a:extLst>
          </p:cNvPr>
          <p:cNvSpPr txBox="1"/>
          <p:nvPr/>
        </p:nvSpPr>
        <p:spPr>
          <a:xfrm>
            <a:off x="3620499" y="6394892"/>
            <a:ext cx="5264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Sumber</a:t>
            </a:r>
            <a:r>
              <a:rPr lang="en-US" sz="1200" dirty="0"/>
              <a:t>: covid.go.id</a:t>
            </a:r>
            <a:endParaRPr lang="id-ID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173CA-2EFB-44BE-BC2E-499744627ADA}"/>
              </a:ext>
            </a:extLst>
          </p:cNvPr>
          <p:cNvSpPr/>
          <p:nvPr/>
        </p:nvSpPr>
        <p:spPr>
          <a:xfrm>
            <a:off x="451338" y="585000"/>
            <a:ext cx="11289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Jumlah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Kasus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Covid-19, Per 2 Mei 2020 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Pukul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16.00 WIB) </a:t>
            </a:r>
            <a:endParaRPr lang="id-ID" sz="28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08F04C-7D84-4EB8-9E7B-A0EAD2A05A8B}"/>
              </a:ext>
            </a:extLst>
          </p:cNvPr>
          <p:cNvSpPr/>
          <p:nvPr/>
        </p:nvSpPr>
        <p:spPr>
          <a:xfrm>
            <a:off x="4700955" y="1535724"/>
            <a:ext cx="2790090" cy="189327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PDP</a:t>
            </a:r>
          </a:p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22.545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2F3D4A-C9FC-4E47-84C0-26326FFB5B90}"/>
              </a:ext>
            </a:extLst>
          </p:cNvPr>
          <p:cNvSpPr/>
          <p:nvPr/>
        </p:nvSpPr>
        <p:spPr>
          <a:xfrm>
            <a:off x="830408" y="1487791"/>
            <a:ext cx="2790091" cy="189327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ODP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235.035</a:t>
            </a:r>
          </a:p>
        </p:txBody>
      </p:sp>
    </p:spTree>
    <p:extLst>
      <p:ext uri="{BB962C8B-B14F-4D97-AF65-F5344CB8AC3E}">
        <p14:creationId xmlns:p14="http://schemas.microsoft.com/office/powerpoint/2010/main" val="199374320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812800" y="95250"/>
            <a:ext cx="10566400" cy="66675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</a:rPr>
              <a:t>PERLINDUNGAN ANAK DI INDONESIA</a:t>
            </a:r>
            <a:endParaRPr lang="en-GB" sz="2400" b="1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</a:rPr>
              <a:t>di Era </a:t>
            </a:r>
            <a:r>
              <a:rPr lang="en-GB" sz="2400" b="1" dirty="0" err="1">
                <a:solidFill>
                  <a:srgbClr val="FFFFFF"/>
                </a:solidFill>
              </a:rPr>
              <a:t>Otda</a:t>
            </a:r>
            <a:r>
              <a:rPr lang="en-GB" sz="2400" b="1" dirty="0">
                <a:solidFill>
                  <a:srgbClr val="FFFFFF"/>
                </a:solidFill>
              </a:rPr>
              <a:t> </a:t>
            </a:r>
            <a:r>
              <a:rPr lang="en-GB" sz="2400" b="1" dirty="0" err="1">
                <a:solidFill>
                  <a:srgbClr val="FFFFFF"/>
                </a:solidFill>
              </a:rPr>
              <a:t>Diwujudkan</a:t>
            </a:r>
            <a:r>
              <a:rPr lang="en-GB" sz="2400" b="1" dirty="0">
                <a:solidFill>
                  <a:srgbClr val="FFFFFF"/>
                </a:solidFill>
              </a:rPr>
              <a:t> </a:t>
            </a:r>
            <a:r>
              <a:rPr lang="en-GB" sz="2400" b="1" dirty="0" err="1">
                <a:solidFill>
                  <a:srgbClr val="FFFFFF"/>
                </a:solidFill>
              </a:rPr>
              <a:t>dalam</a:t>
            </a:r>
            <a:r>
              <a:rPr lang="en-GB" sz="2400" b="1" dirty="0">
                <a:solidFill>
                  <a:srgbClr val="FFFFFF"/>
                </a:solidFill>
              </a:rPr>
              <a:t> “KLA”</a:t>
            </a:r>
            <a:endParaRPr lang="id-ID" sz="2400" b="1" dirty="0">
              <a:solidFill>
                <a:srgbClr val="FFFFFF"/>
              </a:solidFill>
            </a:endParaRPr>
          </a:p>
        </p:txBody>
      </p: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96535" y="1135068"/>
            <a:ext cx="7828281" cy="4757737"/>
            <a:chOff x="838201" y="1524000"/>
            <a:chExt cx="6080809" cy="4877158"/>
          </a:xfrm>
        </p:grpSpPr>
        <p:sp>
          <p:nvSpPr>
            <p:cNvPr id="5" name="Pentagon 4"/>
            <p:cNvSpPr/>
            <p:nvPr/>
          </p:nvSpPr>
          <p:spPr>
            <a:xfrm>
              <a:off x="838201" y="1524000"/>
              <a:ext cx="2688692" cy="914569"/>
            </a:xfrm>
            <a:prstGeom prst="homePlate">
              <a:avLst/>
            </a:prstGeom>
            <a:solidFill>
              <a:srgbClr val="6DD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b="1" dirty="0">
                  <a:solidFill>
                    <a:prstClr val="black"/>
                  </a:solidFill>
                </a:rPr>
                <a:t>KLASTER I</a:t>
              </a:r>
              <a:endParaRPr lang="en-GB" b="1" dirty="0">
                <a:solidFill>
                  <a:prstClr val="black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400" b="1" dirty="0">
                  <a:solidFill>
                    <a:prstClr val="black"/>
                  </a:solidFill>
                </a:rPr>
                <a:t>HAK SIPIL DAN KEBEBASAN</a:t>
              </a:r>
            </a:p>
          </p:txBody>
        </p:sp>
        <p:sp>
          <p:nvSpPr>
            <p:cNvPr id="6" name="Pentagon 5"/>
            <p:cNvSpPr/>
            <p:nvPr/>
          </p:nvSpPr>
          <p:spPr>
            <a:xfrm>
              <a:off x="864507" y="2515054"/>
              <a:ext cx="2662386" cy="914569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b="1" i="1" dirty="0">
                  <a:solidFill>
                    <a:srgbClr val="FF0000"/>
                  </a:solidFill>
                </a:rPr>
                <a:t>KLASTER II</a:t>
              </a:r>
              <a:endParaRPr lang="en-GB" b="1" i="1" dirty="0">
                <a:solidFill>
                  <a:srgbClr val="FF0000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b="1" i="1" dirty="0">
                  <a:solidFill>
                    <a:srgbClr val="FF0000"/>
                  </a:solidFill>
                </a:rPr>
                <a:t>LINGKUNGAN KELUARGA DAN PENGASUHAN ALTERNAT</a:t>
              </a:r>
              <a:r>
                <a:rPr lang="en-ID" b="1" i="1" dirty="0">
                  <a:solidFill>
                    <a:srgbClr val="FF0000"/>
                  </a:solidFill>
                </a:rPr>
                <a:t>I</a:t>
              </a:r>
              <a:r>
                <a:rPr lang="id-ID" b="1" i="1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7" name="Pentagon 6"/>
            <p:cNvSpPr/>
            <p:nvPr/>
          </p:nvSpPr>
          <p:spPr>
            <a:xfrm>
              <a:off x="869440" y="3504481"/>
              <a:ext cx="2657453" cy="914569"/>
            </a:xfrm>
            <a:prstGeom prst="homePlat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b="1">
                  <a:solidFill>
                    <a:prstClr val="black"/>
                  </a:solidFill>
                </a:rPr>
                <a:t>KLASTER III</a:t>
              </a:r>
              <a:endParaRPr lang="en-GB" b="1">
                <a:solidFill>
                  <a:prstClr val="black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400" b="1">
                  <a:solidFill>
                    <a:prstClr val="black"/>
                  </a:solidFill>
                </a:rPr>
                <a:t>KESEHATAN </a:t>
              </a:r>
              <a:r>
                <a:rPr lang="en-GB" sz="1400" b="1">
                  <a:solidFill>
                    <a:prstClr val="black"/>
                  </a:solidFill>
                </a:rPr>
                <a:t>DASAR </a:t>
              </a:r>
              <a:r>
                <a:rPr lang="id-ID" sz="1400" b="1">
                  <a:solidFill>
                    <a:prstClr val="black"/>
                  </a:solidFill>
                </a:rPr>
                <a:t>DAN KESEJAHTERAAN</a:t>
              </a:r>
              <a:endParaRPr lang="id-ID" b="1">
                <a:solidFill>
                  <a:prstClr val="black"/>
                </a:solidFill>
              </a:endParaRPr>
            </a:p>
          </p:txBody>
        </p:sp>
        <p:sp>
          <p:nvSpPr>
            <p:cNvPr id="8" name="Pentagon 7"/>
            <p:cNvSpPr/>
            <p:nvPr/>
          </p:nvSpPr>
          <p:spPr>
            <a:xfrm>
              <a:off x="869441" y="4495535"/>
              <a:ext cx="2657453" cy="914569"/>
            </a:xfrm>
            <a:prstGeom prst="homePlate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b="1" dirty="0">
                  <a:solidFill>
                    <a:prstClr val="black"/>
                  </a:solidFill>
                </a:rPr>
                <a:t>KLASTER IV</a:t>
              </a:r>
              <a:endParaRPr lang="en-GB" b="1" dirty="0">
                <a:solidFill>
                  <a:prstClr val="black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</a:rPr>
                <a:t>PENDIDIKAN, PEMANFAATAN WAKTU LUANG, DAN KEGIATAN BUDAYA</a:t>
              </a:r>
              <a:endParaRPr lang="id-ID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Pentagon 8"/>
            <p:cNvSpPr/>
            <p:nvPr/>
          </p:nvSpPr>
          <p:spPr>
            <a:xfrm>
              <a:off x="843133" y="5486589"/>
              <a:ext cx="2683760" cy="914569"/>
            </a:xfrm>
            <a:prstGeom prst="homePlate">
              <a:avLst/>
            </a:prstGeom>
            <a:solidFill>
              <a:srgbClr val="FF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b="1">
                  <a:solidFill>
                    <a:prstClr val="black"/>
                  </a:solidFill>
                </a:rPr>
                <a:t>KLASTER V</a:t>
              </a:r>
              <a:endParaRPr lang="en-GB" b="1">
                <a:solidFill>
                  <a:prstClr val="black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400" b="1">
                  <a:solidFill>
                    <a:prstClr val="black"/>
                  </a:solidFill>
                </a:rPr>
                <a:t>PERLINDUNGAN KHUSUS </a:t>
              </a:r>
            </a:p>
          </p:txBody>
        </p:sp>
        <p:sp>
          <p:nvSpPr>
            <p:cNvPr id="2" name="Right Brace 1"/>
            <p:cNvSpPr/>
            <p:nvPr/>
          </p:nvSpPr>
          <p:spPr>
            <a:xfrm>
              <a:off x="3526894" y="1904798"/>
              <a:ext cx="271288" cy="3048021"/>
            </a:xfrm>
            <a:prstGeom prst="rightBrace">
              <a:avLst>
                <a:gd name="adj1" fmla="val 8333"/>
                <a:gd name="adj2" fmla="val 49507"/>
              </a:avLst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98183" y="2972339"/>
              <a:ext cx="1138048" cy="668027"/>
            </a:xfrm>
            <a:prstGeom prst="rect">
              <a:avLst/>
            </a:prstGeom>
            <a:solidFill>
              <a:srgbClr val="CC99FF">
                <a:alpha val="71765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400" b="1" dirty="0">
                  <a:solidFill>
                    <a:prstClr val="black"/>
                  </a:solidFill>
                </a:rPr>
                <a:t>Pemenuhan</a:t>
              </a:r>
              <a:endParaRPr lang="en-ID" sz="1400" b="1" dirty="0">
                <a:solidFill>
                  <a:prstClr val="black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400" b="1" dirty="0">
                  <a:solidFill>
                    <a:prstClr val="black"/>
                  </a:solidFill>
                </a:rPr>
                <a:t> Hak Anak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98182" y="5585393"/>
              <a:ext cx="1374810" cy="487042"/>
            </a:xfrm>
            <a:prstGeom prst="rect">
              <a:avLst/>
            </a:prstGeom>
            <a:solidFill>
              <a:srgbClr val="00B050">
                <a:alpha val="71765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795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400" b="1" dirty="0">
                  <a:solidFill>
                    <a:prstClr val="black"/>
                  </a:solidFill>
                </a:rPr>
                <a:t>Perlindungan </a:t>
              </a:r>
              <a:endParaRPr lang="en-ID" sz="1400" b="1" dirty="0">
                <a:solidFill>
                  <a:prstClr val="black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400" b="1" dirty="0">
                  <a:solidFill>
                    <a:prstClr val="black"/>
                  </a:solidFill>
                </a:rPr>
                <a:t>Khusus Anak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3594717" y="5815312"/>
              <a:ext cx="135643" cy="2571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3" name="Right Brace 12"/>
            <p:cNvSpPr/>
            <p:nvPr/>
          </p:nvSpPr>
          <p:spPr>
            <a:xfrm>
              <a:off x="5186285" y="3123681"/>
              <a:ext cx="246626" cy="2590736"/>
            </a:xfrm>
            <a:prstGeom prst="rightBrace">
              <a:avLst>
                <a:gd name="adj1" fmla="val 8333"/>
                <a:gd name="adj2" fmla="val 49507"/>
              </a:avLst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98446" y="3955070"/>
              <a:ext cx="1420564" cy="914569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1765"/>
              </a:schemeClr>
            </a:solidFill>
            <a:ln w="76200"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200" b="1" dirty="0">
                  <a:solidFill>
                    <a:prstClr val="black"/>
                  </a:solidFill>
                </a:rPr>
                <a:t>PERLINDUNGAN </a:t>
              </a:r>
              <a:endParaRPr lang="en-ID" sz="1200" b="1" dirty="0">
                <a:solidFill>
                  <a:prstClr val="black"/>
                </a:solidFill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1200" b="1" dirty="0">
                  <a:solidFill>
                    <a:prstClr val="black"/>
                  </a:solidFill>
                </a:rPr>
                <a:t>ANAK</a:t>
              </a:r>
            </a:p>
          </p:txBody>
        </p:sp>
      </p:grpSp>
      <p:sp>
        <p:nvSpPr>
          <p:cNvPr id="40964" name="Down Arrow 9"/>
          <p:cNvSpPr>
            <a:spLocks noChangeArrowheads="1"/>
          </p:cNvSpPr>
          <p:nvPr/>
        </p:nvSpPr>
        <p:spPr bwMode="auto">
          <a:xfrm rot="16200000">
            <a:off x="7838921" y="3465968"/>
            <a:ext cx="1457325" cy="879019"/>
          </a:xfrm>
          <a:prstGeom prst="downArrow">
            <a:avLst>
              <a:gd name="adj1" fmla="val 50000"/>
              <a:gd name="adj2" fmla="val 5002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GB" altLang="id-ID">
              <a:solidFill>
                <a:srgbClr val="000000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40966" name="Slide Number Placeholder 14"/>
          <p:cNvSpPr>
            <a:spLocks noGrp="1"/>
          </p:cNvSpPr>
          <p:nvPr>
            <p:ph type="sldNum" sz="quarter" idx="12"/>
          </p:nvPr>
        </p:nvSpPr>
        <p:spPr bwMode="auto">
          <a:xfrm>
            <a:off x="8636000" y="6264392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fld id="{6E04A1CE-31C4-4C63-BD3E-4DAEF9D1AA9D}" type="slidenum">
              <a:rPr lang="en-AU" altLang="en-US" smtClean="0">
                <a:solidFill>
                  <a:srgbClr val="898989"/>
                </a:solidFill>
                <a:latin typeface="Calibri" pitchFamily="34" charset="0"/>
                <a:cs typeface="Arial" pitchFamily="34" charset="0"/>
              </a:rPr>
              <a:pPr>
                <a:buFont typeface="Arial" pitchFamily="34" charset="0"/>
                <a:buNone/>
              </a:pPr>
              <a:t>20</a:t>
            </a:fld>
            <a:endParaRPr lang="en-AU" altLang="en-US">
              <a:solidFill>
                <a:srgbClr val="89898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0" name="TextBox 17"/>
          <p:cNvSpPr>
            <a:spLocks noChangeArrowheads="1"/>
          </p:cNvSpPr>
          <p:nvPr/>
        </p:nvSpPr>
        <p:spPr bwMode="auto">
          <a:xfrm>
            <a:off x="8852597" y="2875754"/>
            <a:ext cx="2855747" cy="56263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D" altLang="en-US" sz="2000" b="1" dirty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PROVILA</a:t>
            </a:r>
            <a:endParaRPr lang="en-US" altLang="en-US" sz="2000" b="1" dirty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F0F6D82F-C660-4169-B986-373E4D45D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4355" y="4233860"/>
            <a:ext cx="2547471" cy="4333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b="1" dirty="0">
                <a:solidFill>
                  <a:srgbClr val="000000"/>
                </a:solidFill>
                <a:latin typeface="Georgia" charset="0"/>
                <a:cs typeface="Arial" charset="0"/>
              </a:rPr>
              <a:t>KELANA</a:t>
            </a:r>
          </a:p>
        </p:txBody>
      </p:sp>
      <p:sp>
        <p:nvSpPr>
          <p:cNvPr id="23" name="TextBox 17"/>
          <p:cNvSpPr>
            <a:spLocks noChangeArrowheads="1"/>
          </p:cNvSpPr>
          <p:nvPr/>
        </p:nvSpPr>
        <p:spPr bwMode="auto">
          <a:xfrm>
            <a:off x="9040287" y="4830285"/>
            <a:ext cx="2538548" cy="432792"/>
          </a:xfrm>
          <a:prstGeom prst="ellipse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D" altLang="en-US" sz="1400" b="1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DELA/KELA</a:t>
            </a:r>
            <a:endParaRPr lang="en-US" altLang="en-US" sz="1400" b="1" dirty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4" name="TextBox 18"/>
          <p:cNvSpPr>
            <a:spLocks noChangeArrowheads="1"/>
          </p:cNvSpPr>
          <p:nvPr/>
        </p:nvSpPr>
        <p:spPr bwMode="auto">
          <a:xfrm>
            <a:off x="9207863" y="989702"/>
            <a:ext cx="2283884" cy="73574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DUNIA LAYAK ANAK</a:t>
            </a:r>
          </a:p>
        </p:txBody>
      </p:sp>
      <p:sp>
        <p:nvSpPr>
          <p:cNvPr id="25" name="TextBox 17"/>
          <p:cNvSpPr>
            <a:spLocks noChangeArrowheads="1"/>
          </p:cNvSpPr>
          <p:nvPr/>
        </p:nvSpPr>
        <p:spPr bwMode="auto">
          <a:xfrm>
            <a:off x="9347867" y="5501211"/>
            <a:ext cx="2283884" cy="4333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RW</a:t>
            </a:r>
          </a:p>
        </p:txBody>
      </p:sp>
      <p:sp>
        <p:nvSpPr>
          <p:cNvPr id="26" name="TextBox 17"/>
          <p:cNvSpPr>
            <a:spLocks noChangeArrowheads="1"/>
          </p:cNvSpPr>
          <p:nvPr/>
        </p:nvSpPr>
        <p:spPr bwMode="auto">
          <a:xfrm>
            <a:off x="9347203" y="6138977"/>
            <a:ext cx="2283884" cy="43338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RT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1785600" y="1135061"/>
            <a:ext cx="0" cy="5220492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60" descr="IMG-20171212-WA0005.jpg">
            <a:extLst>
              <a:ext uri="{FF2B5EF4-FFF2-40B4-BE49-F238E27FC236}">
                <a16:creationId xmlns:a16="http://schemas.microsoft.com/office/drawing/2014/main" id="{EDAEEA8E-76C7-4D4B-85DD-7FD25B52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87" y="2026871"/>
            <a:ext cx="2440516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9" descr="E:\Logo KLA.jpg">
            <a:extLst>
              <a:ext uri="{FF2B5EF4-FFF2-40B4-BE49-F238E27FC236}">
                <a16:creationId xmlns:a16="http://schemas.microsoft.com/office/drawing/2014/main" id="{2A63BF86-586A-493B-B5BF-073B10AB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913" y="3391923"/>
            <a:ext cx="1242423" cy="83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48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9">
            <a:extLst>
              <a:ext uri="{FF2B5EF4-FFF2-40B4-BE49-F238E27FC236}">
                <a16:creationId xmlns:a16="http://schemas.microsoft.com/office/drawing/2014/main" id="{A78121CF-BDEC-435D-ACCF-BBBFCB7DF479}"/>
              </a:ext>
            </a:extLst>
          </p:cNvPr>
          <p:cNvGrpSpPr>
            <a:grpSpLocks/>
          </p:cNvGrpSpPr>
          <p:nvPr/>
        </p:nvGrpSpPr>
        <p:grpSpPr bwMode="auto">
          <a:xfrm>
            <a:off x="416984" y="914400"/>
            <a:ext cx="11565750" cy="5816600"/>
            <a:chOff x="-119090" y="44450"/>
            <a:chExt cx="9521991" cy="660581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79061B-FED8-4A11-9007-09619BC07C03}"/>
                </a:ext>
              </a:extLst>
            </p:cNvPr>
            <p:cNvSpPr/>
            <p:nvPr/>
          </p:nvSpPr>
          <p:spPr>
            <a:xfrm>
              <a:off x="3510818" y="1358762"/>
              <a:ext cx="2159125" cy="2159870"/>
            </a:xfrm>
            <a:prstGeom prst="ellipse">
              <a:avLst/>
            </a:prstGeom>
            <a:solidFill>
              <a:srgbClr val="CCFF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altLang="en-US" sz="1400" b="1">
                  <a:solidFill>
                    <a:srgbClr val="000000"/>
                  </a:solidFill>
                  <a:latin typeface="Georgia" pitchFamily="18" charset="0"/>
                  <a:cs typeface="Arial" pitchFamily="34" charset="0"/>
                </a:rPr>
                <a:t>Hak Sipil Kebebasan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 alt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829A107-288D-436A-B0E9-3F3063A41727}"/>
                </a:ext>
              </a:extLst>
            </p:cNvPr>
            <p:cNvSpPr/>
            <p:nvPr/>
          </p:nvSpPr>
          <p:spPr>
            <a:xfrm>
              <a:off x="5314446" y="2013213"/>
              <a:ext cx="2254970" cy="2248213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1400" b="1" dirty="0">
                  <a:solidFill>
                    <a:prstClr val="black"/>
                  </a:solidFill>
                  <a:latin typeface="Georgia" panose="02040502050405020303" pitchFamily="18" charset="0"/>
                </a:rPr>
                <a:t>Lingkungan Keluarga &amp; Pengasuhan Alternatif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3C1E13A-7D33-4CC8-BD89-9A4A466E51C6}"/>
                </a:ext>
              </a:extLst>
            </p:cNvPr>
            <p:cNvSpPr/>
            <p:nvPr/>
          </p:nvSpPr>
          <p:spPr>
            <a:xfrm>
              <a:off x="4561628" y="4010822"/>
              <a:ext cx="2361270" cy="220674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 alt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altLang="en-US" sz="1400" b="1">
                  <a:solidFill>
                    <a:srgbClr val="000000"/>
                  </a:solidFill>
                  <a:latin typeface="Georgia" pitchFamily="18" charset="0"/>
                  <a:cs typeface="Arial" pitchFamily="34" charset="0"/>
                </a:rPr>
                <a:t>Kesehatan Dasar &amp; Kesejahteraan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 alt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C4E5BA-D8CF-4488-83FC-7825E8D3741E}"/>
                </a:ext>
              </a:extLst>
            </p:cNvPr>
            <p:cNvSpPr/>
            <p:nvPr/>
          </p:nvSpPr>
          <p:spPr>
            <a:xfrm>
              <a:off x="2268320" y="4077530"/>
              <a:ext cx="2302020" cy="2087754"/>
            </a:xfrm>
            <a:prstGeom prst="ellipse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 alt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 alt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>
                  <a:solidFill>
                    <a:srgbClr val="000000"/>
                  </a:solidFill>
                  <a:latin typeface="Georgia" pitchFamily="18" charset="0"/>
                  <a:cs typeface="Arial" pitchFamily="34" charset="0"/>
                </a:rPr>
                <a:t>P</a:t>
              </a:r>
              <a:r>
                <a:rPr lang="id-ID" altLang="en-US" sz="1400" b="1">
                  <a:solidFill>
                    <a:srgbClr val="000000"/>
                  </a:solidFill>
                  <a:latin typeface="Georgia" pitchFamily="18" charset="0"/>
                  <a:cs typeface="Arial" pitchFamily="34" charset="0"/>
                </a:rPr>
                <a:t>endidikan</a:t>
              </a:r>
              <a:r>
                <a:rPr lang="en-US" altLang="en-US" sz="1400" b="1">
                  <a:solidFill>
                    <a:srgbClr val="000000"/>
                  </a:solidFill>
                  <a:latin typeface="Georgia" pitchFamily="18" charset="0"/>
                  <a:cs typeface="Arial" pitchFamily="34" charset="0"/>
                </a:rPr>
                <a:t>,</a:t>
              </a:r>
              <a:r>
                <a:rPr lang="id-ID" altLang="en-US" sz="1400" b="1">
                  <a:solidFill>
                    <a:srgbClr val="000000"/>
                  </a:solidFill>
                  <a:latin typeface="Georgia" pitchFamily="18" charset="0"/>
                  <a:cs typeface="Arial" pitchFamily="34" charset="0"/>
                </a:rPr>
                <a:t> Pemanfaatan Waktu Luang &amp; Kegiatan Budaya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 alt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B80030-F566-41BD-A027-923EB698BAA2}"/>
                </a:ext>
              </a:extLst>
            </p:cNvPr>
            <p:cNvSpPr/>
            <p:nvPr/>
          </p:nvSpPr>
          <p:spPr>
            <a:xfrm>
              <a:off x="1780382" y="2204320"/>
              <a:ext cx="2249741" cy="2161674"/>
            </a:xfrm>
            <a:prstGeom prst="ellipse">
              <a:avLst/>
            </a:prstGeom>
            <a:solidFill>
              <a:srgbClr val="F1E8F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altLang="en-US" sz="14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itchFamily="34" charset="0"/>
                </a:rPr>
                <a:t>Perlindungan Khusus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69559B-293C-4EF4-9FB9-1EECFB1A185C}"/>
                </a:ext>
              </a:extLst>
            </p:cNvPr>
            <p:cNvSpPr/>
            <p:nvPr/>
          </p:nvSpPr>
          <p:spPr>
            <a:xfrm>
              <a:off x="3552641" y="2602761"/>
              <a:ext cx="2305507" cy="22662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400" b="1" dirty="0">
                <a:solidFill>
                  <a:srgbClr val="FFFFFF"/>
                </a:solidFill>
                <a:latin typeface="Georgia" pitchFamily="18" charset="0"/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altLang="en-US" sz="13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KELEMBAGAAN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pitchFamily="34" charset="0"/>
              </a:endParaRPr>
            </a:p>
          </p:txBody>
        </p:sp>
        <p:sp>
          <p:nvSpPr>
            <p:cNvPr id="44048" name="Rectangle 15">
              <a:extLst>
                <a:ext uri="{FF2B5EF4-FFF2-40B4-BE49-F238E27FC236}">
                  <a16:creationId xmlns:a16="http://schemas.microsoft.com/office/drawing/2014/main" id="{C6FAB999-24D5-4EB4-9130-CF959D0E9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303" y="6352786"/>
              <a:ext cx="8208042" cy="29747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100" b="1">
                  <a:solidFill>
                    <a:srgbClr val="FFFFFF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1. Perda KLA; 2. </a:t>
              </a:r>
              <a:r>
                <a:rPr lang="en-ID" altLang="en-US" sz="1100" b="1">
                  <a:solidFill>
                    <a:srgbClr val="FFFFFF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Terl</a:t>
              </a:r>
              <a:r>
                <a:rPr lang="id-ID" altLang="en-US" sz="1100" b="1">
                  <a:solidFill>
                    <a:srgbClr val="FFFFFF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embaga KLA; 3.</a:t>
              </a:r>
              <a:r>
                <a:rPr lang="en-US" altLang="en-US" sz="1100" b="1">
                  <a:solidFill>
                    <a:srgbClr val="FFFFFF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 </a:t>
              </a:r>
              <a:r>
                <a:rPr lang="id-ID" altLang="en-US" sz="1100" b="1">
                  <a:solidFill>
                    <a:srgbClr val="FFFFFF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Keterlibatan Masy, Dunia Usaha &amp; Media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7C8F621-25AA-4300-AB29-D17C2B29AA55}"/>
                </a:ext>
              </a:extLst>
            </p:cNvPr>
            <p:cNvCxnSpPr/>
            <p:nvPr/>
          </p:nvCxnSpPr>
          <p:spPr>
            <a:xfrm>
              <a:off x="4570340" y="4869001"/>
              <a:ext cx="0" cy="14837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0" name="Rectangle 30">
              <a:extLst>
                <a:ext uri="{FF2B5EF4-FFF2-40B4-BE49-F238E27FC236}">
                  <a16:creationId xmlns:a16="http://schemas.microsoft.com/office/drawing/2014/main" id="{D092CD71-2D5A-4B95-A6B8-F3F0EF06A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2" y="44450"/>
              <a:ext cx="2666200" cy="68155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100" b="1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4. </a:t>
              </a:r>
              <a:r>
                <a:rPr lang="en-ID" altLang="en-US" sz="1100" b="1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Akta Kelahiran</a:t>
              </a:r>
              <a:r>
                <a:rPr lang="id-ID" altLang="en-US" sz="1100" b="1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 </a:t>
              </a:r>
            </a:p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100" b="1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5. Info</a:t>
              </a:r>
              <a:r>
                <a:rPr lang="en-US" altLang="en-US" sz="1100" b="1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r</a:t>
              </a:r>
              <a:r>
                <a:rPr lang="id-ID" altLang="en-US" sz="1100" b="1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masi Layak Anak </a:t>
              </a:r>
            </a:p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100" b="1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6. Partisipasi Anak</a:t>
              </a:r>
            </a:p>
          </p:txBody>
        </p:sp>
        <p:cxnSp>
          <p:nvCxnSpPr>
            <p:cNvPr id="7169" name="Straight Arrow Connector 7168">
              <a:extLst>
                <a:ext uri="{FF2B5EF4-FFF2-40B4-BE49-F238E27FC236}">
                  <a16:creationId xmlns:a16="http://schemas.microsoft.com/office/drawing/2014/main" id="{2CB3BE10-7FF6-4DEE-B7F7-C7A269AA01CB}"/>
                </a:ext>
              </a:extLst>
            </p:cNvPr>
            <p:cNvCxnSpPr>
              <a:stCxn id="11" idx="0"/>
              <a:endCxn id="44050" idx="2"/>
            </p:cNvCxnSpPr>
            <p:nvPr/>
          </p:nvCxnSpPr>
          <p:spPr>
            <a:xfrm flipV="1">
              <a:off x="4589510" y="725945"/>
              <a:ext cx="125470" cy="6328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2" name="Rectangle 7171">
              <a:extLst>
                <a:ext uri="{FF2B5EF4-FFF2-40B4-BE49-F238E27FC236}">
                  <a16:creationId xmlns:a16="http://schemas.microsoft.com/office/drawing/2014/main" id="{7DED6DA4-9948-419E-A1B8-53C691DC9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788" y="135350"/>
              <a:ext cx="3102113" cy="164282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id-ID" altLang="en-US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Perkawinan Anak </a:t>
              </a:r>
            </a:p>
            <a:p>
              <a:pPr algn="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8. Lembaga Konsultasi</a:t>
              </a:r>
              <a:r>
                <a:rPr lang="en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altLang="en-US" sz="14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bg</a:t>
              </a:r>
              <a:r>
                <a:rPr lang="en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altLang="en-US" sz="14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Ortu</a:t>
              </a:r>
              <a:r>
                <a:rPr lang="en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</a:t>
              </a:r>
              <a:r>
                <a:rPr lang="en-ID" altLang="en-US" sz="14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Keluarga</a:t>
              </a: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ID" alt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9. Lembaga </a:t>
              </a:r>
              <a:r>
                <a:rPr lang="en-ID" altLang="en-US" sz="14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Pengasuhan</a:t>
              </a:r>
              <a:r>
                <a:rPr lang="en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altLang="en-US" sz="14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Alternatif</a:t>
              </a:r>
              <a:endParaRPr lang="en-ID" alt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10. PAUD-HI</a:t>
              </a: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US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 Infrastruktur </a:t>
              </a:r>
              <a:r>
                <a:rPr lang="en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Ramah</a:t>
              </a:r>
              <a:r>
                <a:rPr lang="id-ID" altLang="en-US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Anak</a:t>
              </a:r>
            </a:p>
          </p:txBody>
        </p:sp>
        <p:cxnSp>
          <p:nvCxnSpPr>
            <p:cNvPr id="7174" name="Straight Arrow Connector 7173">
              <a:extLst>
                <a:ext uri="{FF2B5EF4-FFF2-40B4-BE49-F238E27FC236}">
                  <a16:creationId xmlns:a16="http://schemas.microsoft.com/office/drawing/2014/main" id="{E6AE06AE-3F5E-4A06-BDA2-963EDB4826A9}"/>
                </a:ext>
              </a:extLst>
            </p:cNvPr>
            <p:cNvCxnSpPr>
              <a:cxnSpLocks/>
              <a:stCxn id="12" idx="7"/>
              <a:endCxn id="44052" idx="2"/>
            </p:cNvCxnSpPr>
            <p:nvPr/>
          </p:nvCxnSpPr>
          <p:spPr>
            <a:xfrm flipV="1">
              <a:off x="7239184" y="1778172"/>
              <a:ext cx="612661" cy="5642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80" name="Rectangle 7177">
              <a:extLst>
                <a:ext uri="{FF2B5EF4-FFF2-40B4-BE49-F238E27FC236}">
                  <a16:creationId xmlns:a16="http://schemas.microsoft.com/office/drawing/2014/main" id="{D1F1BB6B-89ED-43EE-A5D3-4E3B45C12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107" y="3762023"/>
              <a:ext cx="1716495" cy="16428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1</a:t>
              </a:r>
              <a:r>
                <a:rPr lang="en-US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2</a:t>
              </a: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. Persalinan di Faskes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1</a:t>
              </a:r>
              <a:r>
                <a:rPr lang="en-US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3</a:t>
              </a: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. Prevalensi Gizi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1</a:t>
              </a:r>
              <a:r>
                <a:rPr lang="en-US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4</a:t>
              </a: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. </a:t>
              </a:r>
              <a:r>
                <a:rPr lang="en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PMBA</a:t>
              </a:r>
              <a:endParaRPr lang="en-US" altLang="en-US" sz="1100" b="1" dirty="0">
                <a:solidFill>
                  <a:srgbClr val="000000"/>
                </a:solidFill>
                <a:latin typeface="Georgia" pitchFamily="18" charset="0"/>
                <a:cs typeface="Arial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Tahoma" pitchFamily="34" charset="0"/>
                </a:rPr>
                <a:t>1</a:t>
              </a:r>
              <a:r>
                <a:rPr lang="en-US" altLang="en-US" sz="1100" b="1" dirty="0">
                  <a:solidFill>
                    <a:srgbClr val="000000"/>
                  </a:solidFill>
                  <a:latin typeface="Georgia" pitchFamily="18" charset="0"/>
                  <a:cs typeface="Tahoma" pitchFamily="34" charset="0"/>
                </a:rPr>
                <a:t>5</a:t>
              </a: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Tahoma" pitchFamily="34" charset="0"/>
                </a:rPr>
                <a:t>. Faskes dgn Pelayanan Ramah Anak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1</a:t>
              </a:r>
              <a:r>
                <a:rPr lang="en-US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6</a:t>
              </a:r>
              <a:r>
                <a:rPr lang="id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. Air </a:t>
              </a:r>
              <a:r>
                <a:rPr lang="en-ID" altLang="en-US" sz="1100" b="1" dirty="0" err="1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Minum</a:t>
              </a:r>
              <a:r>
                <a:rPr lang="en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 </a:t>
              </a:r>
              <a:r>
                <a:rPr lang="en-ID" altLang="en-US" sz="1100" b="1" dirty="0" err="1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dan</a:t>
              </a:r>
              <a:r>
                <a:rPr lang="en-ID" altLang="en-US" sz="1100" b="1" dirty="0">
                  <a:solidFill>
                    <a:srgbClr val="000000"/>
                  </a:solidFill>
                  <a:latin typeface="Georgia" pitchFamily="18" charset="0"/>
                  <a:cs typeface="Arial" charset="0"/>
                </a:rPr>
                <a:t> </a:t>
              </a:r>
              <a:r>
                <a:rPr lang="en-ID" altLang="en-US" sz="1100" b="1" dirty="0" err="1">
                  <a:solidFill>
                    <a:prstClr val="black"/>
                  </a:solidFill>
                  <a:latin typeface="Georgia" pitchFamily="18" charset="0"/>
                  <a:cs typeface="Arial" charset="0"/>
                </a:rPr>
                <a:t>Sanitasi</a:t>
              </a:r>
              <a:endParaRPr lang="en-ID" altLang="en-US" sz="1100" b="1" dirty="0">
                <a:solidFill>
                  <a:prstClr val="black"/>
                </a:solidFill>
                <a:latin typeface="Georgia" pitchFamily="18" charset="0"/>
                <a:cs typeface="Arial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ID" altLang="en-US" sz="1100" b="1" dirty="0">
                  <a:solidFill>
                    <a:prstClr val="black"/>
                  </a:solidFill>
                  <a:latin typeface="Georgia" pitchFamily="18" charset="0"/>
                  <a:cs typeface="Arial" charset="0"/>
                </a:rPr>
                <a:t>1</a:t>
              </a:r>
              <a:r>
                <a:rPr lang="en-US" altLang="en-US" sz="1100" b="1" dirty="0">
                  <a:solidFill>
                    <a:prstClr val="black"/>
                  </a:solidFill>
                  <a:latin typeface="Georgia" pitchFamily="18" charset="0"/>
                  <a:cs typeface="Arial" charset="0"/>
                </a:rPr>
                <a:t>7</a:t>
              </a:r>
              <a:r>
                <a:rPr lang="id-ID" altLang="en-US" sz="1100" b="1" dirty="0">
                  <a:solidFill>
                    <a:prstClr val="black"/>
                  </a:solidFill>
                  <a:latin typeface="Georgia" pitchFamily="18" charset="0"/>
                  <a:cs typeface="Arial" charset="0"/>
                </a:rPr>
                <a:t>.</a:t>
              </a:r>
              <a:r>
                <a:rPr lang="en-US" altLang="en-US" sz="1100" b="1" dirty="0">
                  <a:solidFill>
                    <a:prstClr val="black"/>
                  </a:solidFill>
                  <a:latin typeface="Georgia" pitchFamily="18" charset="0"/>
                  <a:cs typeface="Arial" charset="0"/>
                </a:rPr>
                <a:t> KTR </a:t>
              </a:r>
              <a:r>
                <a:rPr lang="en-US" altLang="en-US" sz="1100" b="1" dirty="0" err="1">
                  <a:solidFill>
                    <a:prstClr val="black"/>
                  </a:solidFill>
                  <a:latin typeface="Georgia" pitchFamily="18" charset="0"/>
                  <a:cs typeface="Arial" charset="0"/>
                </a:rPr>
                <a:t>dan</a:t>
              </a:r>
              <a:r>
                <a:rPr lang="en-US" altLang="en-US" sz="1100" b="1" dirty="0">
                  <a:solidFill>
                    <a:prstClr val="black"/>
                  </a:solidFill>
                  <a:latin typeface="Georgia" pitchFamily="18" charset="0"/>
                  <a:cs typeface="Arial" charset="0"/>
                </a:rPr>
                <a:t> IPS </a:t>
              </a:r>
              <a:r>
                <a:rPr lang="en-US" altLang="en-US" sz="1100" b="1" dirty="0" err="1">
                  <a:solidFill>
                    <a:prstClr val="black"/>
                  </a:solidFill>
                  <a:latin typeface="Georgia" pitchFamily="18" charset="0"/>
                  <a:cs typeface="Arial" charset="0"/>
                </a:rPr>
                <a:t>Rokok</a:t>
              </a:r>
              <a:endParaRPr lang="id-ID" altLang="en-US" sz="1100" b="1" dirty="0">
                <a:solidFill>
                  <a:prstClr val="black"/>
                </a:solidFill>
                <a:latin typeface="Georgia" pitchFamily="18" charset="0"/>
                <a:cs typeface="Arial" charset="0"/>
              </a:endParaRPr>
            </a:p>
          </p:txBody>
        </p:sp>
        <p:cxnSp>
          <p:nvCxnSpPr>
            <p:cNvPr id="7180" name="Straight Arrow Connector 7179">
              <a:extLst>
                <a:ext uri="{FF2B5EF4-FFF2-40B4-BE49-F238E27FC236}">
                  <a16:creationId xmlns:a16="http://schemas.microsoft.com/office/drawing/2014/main" id="{0581D9A3-8D8D-42F5-A471-3BD88B6F55E9}"/>
                </a:ext>
              </a:extLst>
            </p:cNvPr>
            <p:cNvCxnSpPr>
              <a:stCxn id="13" idx="6"/>
            </p:cNvCxnSpPr>
            <p:nvPr/>
          </p:nvCxnSpPr>
          <p:spPr>
            <a:xfrm flipV="1">
              <a:off x="6922897" y="4944723"/>
              <a:ext cx="592496" cy="1694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6" name="Rectangle 7182">
              <a:extLst>
                <a:ext uri="{FF2B5EF4-FFF2-40B4-BE49-F238E27FC236}">
                  <a16:creationId xmlns:a16="http://schemas.microsoft.com/office/drawing/2014/main" id="{A1D3EC8D-5FD1-4D06-AB78-2171779DD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9090" y="4258575"/>
              <a:ext cx="1690404" cy="6815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Tahoma" panose="020B0604030504040204" pitchFamily="34" charset="0"/>
                </a:rPr>
                <a:t>18. Wajar 12</a:t>
              </a:r>
              <a:r>
                <a:rPr lang="en-US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Tahoma" panose="020B0604030504040204" pitchFamily="34" charset="0"/>
                </a:rPr>
                <a:t> Th</a:t>
              </a: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19</a:t>
              </a:r>
              <a:r>
                <a:rPr lang="id-ID" altLang="en-US" sz="1100" b="1" dirty="0">
                  <a:solidFill>
                    <a:prstClr val="black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. SRA</a:t>
              </a: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20. </a:t>
              </a:r>
              <a:r>
                <a:rPr lang="en-US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P</a:t>
              </a: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KA</a:t>
              </a:r>
            </a:p>
          </p:txBody>
        </p:sp>
        <p:cxnSp>
          <p:nvCxnSpPr>
            <p:cNvPr id="7185" name="Straight Arrow Connector 7184">
              <a:extLst>
                <a:ext uri="{FF2B5EF4-FFF2-40B4-BE49-F238E27FC236}">
                  <a16:creationId xmlns:a16="http://schemas.microsoft.com/office/drawing/2014/main" id="{F6027660-BC6D-43E2-90B1-AEACF56E7BF1}"/>
                </a:ext>
              </a:extLst>
            </p:cNvPr>
            <p:cNvCxnSpPr>
              <a:stCxn id="14" idx="2"/>
            </p:cNvCxnSpPr>
            <p:nvPr/>
          </p:nvCxnSpPr>
          <p:spPr>
            <a:xfrm flipH="1" flipV="1">
              <a:off x="1571266" y="4944723"/>
              <a:ext cx="697054" cy="1766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8" name="Rectangle 7185">
              <a:extLst>
                <a:ext uri="{FF2B5EF4-FFF2-40B4-BE49-F238E27FC236}">
                  <a16:creationId xmlns:a16="http://schemas.microsoft.com/office/drawing/2014/main" id="{06BE6A63-D801-4F05-8443-9EB8C020D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765" y="44450"/>
              <a:ext cx="1873250" cy="1450577"/>
            </a:xfrm>
            <a:prstGeom prst="rect">
              <a:avLst/>
            </a:prstGeom>
            <a:solidFill>
              <a:srgbClr val="F1E8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40005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40005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40005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40005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40005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40005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40005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40005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40005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21. </a:t>
              </a:r>
              <a:r>
                <a:rPr lang="en-US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	</a:t>
              </a: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Korban Kekerasan &amp; Eksploitasi</a:t>
              </a:r>
              <a:endParaRPr lang="en-US" altLang="en-US" sz="1100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Calibri" panose="020F0502020204030204" pitchFamily="34" charset="0"/>
                <a:buAutoNum type="arabicPeriod" startAt="22"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Korban Pornografi &amp; Situasi Darurat</a:t>
              </a:r>
              <a:endParaRPr lang="en-US" altLang="en-US" sz="1100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Calibri" panose="020F0502020204030204" pitchFamily="34" charset="0"/>
                <a:buAutoNum type="arabicPeriod" startAt="22"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Penyandang Disabilitas</a:t>
              </a:r>
              <a:endParaRPr lang="en-US" altLang="en-US" sz="1100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Calibri" panose="020F0502020204030204" pitchFamily="34" charset="0"/>
                <a:buAutoNum type="arabicPeriod" startAt="22"/>
              </a:pPr>
              <a:r>
                <a:rPr lang="id-ID" altLang="en-US" sz="1100" b="1" dirty="0">
                  <a:solidFill>
                    <a:srgbClr val="00000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ABH, Terorisme, Stigma</a:t>
              </a:r>
            </a:p>
          </p:txBody>
        </p:sp>
        <p:cxnSp>
          <p:nvCxnSpPr>
            <p:cNvPr id="7188" name="Straight Arrow Connector 7187">
              <a:extLst>
                <a:ext uri="{FF2B5EF4-FFF2-40B4-BE49-F238E27FC236}">
                  <a16:creationId xmlns:a16="http://schemas.microsoft.com/office/drawing/2014/main" id="{925A8D5E-C13F-4739-AB26-A0A8B7A4017B}"/>
                </a:ext>
              </a:extLst>
            </p:cNvPr>
            <p:cNvCxnSpPr/>
            <p:nvPr/>
          </p:nvCxnSpPr>
          <p:spPr>
            <a:xfrm flipH="1" flipV="1">
              <a:off x="1907594" y="1722947"/>
              <a:ext cx="360726" cy="6977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035" name="TextBox 20">
            <a:extLst>
              <a:ext uri="{FF2B5EF4-FFF2-40B4-BE49-F238E27FC236}">
                <a16:creationId xmlns:a16="http://schemas.microsoft.com/office/drawing/2014/main" id="{5B0F608B-1FDD-4EBB-A59B-A0AF53B6B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63"/>
            <a:ext cx="12192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d-ID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24 </a:t>
            </a:r>
            <a:r>
              <a:rPr lang="en-US" altLang="id-ID" b="1" dirty="0" err="1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Indikator</a:t>
            </a:r>
            <a:r>
              <a:rPr lang="en-US" altLang="id-ID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altLang="id-ID" b="1" dirty="0" err="1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Kabupaten</a:t>
            </a:r>
            <a:r>
              <a:rPr lang="en-US" altLang="id-ID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/Kota </a:t>
            </a:r>
            <a:r>
              <a:rPr lang="en-US" altLang="id-ID" b="1" dirty="0" err="1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Layak</a:t>
            </a:r>
            <a:r>
              <a:rPr lang="en-US" altLang="id-ID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altLang="id-ID" b="1" dirty="0" err="1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Anak</a:t>
            </a:r>
            <a:r>
              <a:rPr lang="en-US" altLang="id-ID" b="1" dirty="0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(KLA)</a:t>
            </a:r>
          </a:p>
        </p:txBody>
      </p:sp>
      <p:sp>
        <p:nvSpPr>
          <p:cNvPr id="44036" name="TextBox 1">
            <a:extLst>
              <a:ext uri="{FF2B5EF4-FFF2-40B4-BE49-F238E27FC236}">
                <a16:creationId xmlns:a16="http://schemas.microsoft.com/office/drawing/2014/main" id="{9B1BC227-6B64-45CE-AF03-38B5935CD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017" y="2208213"/>
            <a:ext cx="1494367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d-ID" sz="1800" b="1">
                <a:solidFill>
                  <a:srgbClr val="000000"/>
                </a:solidFill>
                <a:cs typeface="Arial" panose="020B0604020202020204" pitchFamily="34" charset="0"/>
              </a:rPr>
              <a:t>Kluster I</a:t>
            </a:r>
          </a:p>
        </p:txBody>
      </p:sp>
      <p:sp>
        <p:nvSpPr>
          <p:cNvPr id="44037" name="TextBox 22">
            <a:extLst>
              <a:ext uri="{FF2B5EF4-FFF2-40B4-BE49-F238E27FC236}">
                <a16:creationId xmlns:a16="http://schemas.microsoft.com/office/drawing/2014/main" id="{E5593CF7-4905-4BBB-AE05-B8575FD4F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0699" y="3657600"/>
            <a:ext cx="149436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d-ID" sz="1800" b="1">
                <a:solidFill>
                  <a:srgbClr val="000000"/>
                </a:solidFill>
                <a:cs typeface="Arial" panose="020B0604020202020204" pitchFamily="34" charset="0"/>
              </a:rPr>
              <a:t>Kluster II</a:t>
            </a:r>
          </a:p>
        </p:txBody>
      </p:sp>
      <p:sp>
        <p:nvSpPr>
          <p:cNvPr id="44038" name="TextBox 23">
            <a:extLst>
              <a:ext uri="{FF2B5EF4-FFF2-40B4-BE49-F238E27FC236}">
                <a16:creationId xmlns:a16="http://schemas.microsoft.com/office/drawing/2014/main" id="{690F66BD-DD5D-4164-994F-C36DB4D35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082" y="5853212"/>
            <a:ext cx="149436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d-ID" sz="1800" b="1">
                <a:solidFill>
                  <a:srgbClr val="000000"/>
                </a:solidFill>
                <a:cs typeface="Arial" panose="020B0604020202020204" pitchFamily="34" charset="0"/>
              </a:rPr>
              <a:t>Kluster III</a:t>
            </a:r>
          </a:p>
        </p:txBody>
      </p:sp>
      <p:sp>
        <p:nvSpPr>
          <p:cNvPr id="44039" name="TextBox 24">
            <a:extLst>
              <a:ext uri="{FF2B5EF4-FFF2-40B4-BE49-F238E27FC236}">
                <a16:creationId xmlns:a16="http://schemas.microsoft.com/office/drawing/2014/main" id="{AC91BE45-E7DE-4223-9CF6-F2325D98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81" y="5803900"/>
            <a:ext cx="1492249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d-ID" sz="1800" b="1">
                <a:solidFill>
                  <a:srgbClr val="000000"/>
                </a:solidFill>
                <a:cs typeface="Arial" panose="020B0604020202020204" pitchFamily="34" charset="0"/>
              </a:rPr>
              <a:t>Kluster IV</a:t>
            </a:r>
          </a:p>
        </p:txBody>
      </p:sp>
      <p:sp>
        <p:nvSpPr>
          <p:cNvPr id="44040" name="TextBox 25">
            <a:extLst>
              <a:ext uri="{FF2B5EF4-FFF2-40B4-BE49-F238E27FC236}">
                <a16:creationId xmlns:a16="http://schemas.microsoft.com/office/drawing/2014/main" id="{280BBC42-F217-40FF-B44A-BD92E4F98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469" y="3841750"/>
            <a:ext cx="1492251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d-ID" sz="1800" b="1">
                <a:solidFill>
                  <a:srgbClr val="000000"/>
                </a:solidFill>
                <a:cs typeface="Arial" panose="020B0604020202020204" pitchFamily="34" charset="0"/>
              </a:rPr>
              <a:t>Kluster V</a:t>
            </a:r>
          </a:p>
        </p:txBody>
      </p:sp>
      <p:sp>
        <p:nvSpPr>
          <p:cNvPr id="44041" name="Slide Number Placeholder 2">
            <a:extLst>
              <a:ext uri="{FF2B5EF4-FFF2-40B4-BE49-F238E27FC236}">
                <a16:creationId xmlns:a16="http://schemas.microsoft.com/office/drawing/2014/main" id="{39605EC1-AF2F-4E05-8C01-28A32E4E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D1F3670-C90D-47A4-9FB0-27A90A5C57AF}" type="slidenum">
              <a:rPr lang="id-ID" altLang="id-ID" sz="1200">
                <a:solidFill>
                  <a:srgbClr val="898989"/>
                </a:solidFill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id-ID" altLang="id-ID" sz="12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79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16" y="-141402"/>
            <a:ext cx="5112559" cy="2285492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264345" y="2065130"/>
            <a:ext cx="6645502" cy="3506112"/>
          </a:xfrm>
          <a:prstGeom prst="snip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LAYANAN KELUARGA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PREVENTIF DAN PROMOTIF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sebagai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tempat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pembelajaran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untuk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meningkatkan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kualitas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kehidupan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keluarga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yang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dilakukan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oleh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tenaga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profesi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melalui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peningkatan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kapasitas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orangtua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keluarga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atau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orang yang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bertanggungjawab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terhadap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anak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dalam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menjalankan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tanggungjawab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mengasuh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dan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melindungi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anak</a:t>
            </a:r>
            <a:endParaRPr lang="en-US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09847" y="3195510"/>
            <a:ext cx="5217273" cy="3195864"/>
          </a:xfrm>
          <a:prstGeom prst="verticalScroll">
            <a:avLst>
              <a:gd name="adj" fmla="val 898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LAYANAN</a:t>
            </a:r>
          </a:p>
          <a:p>
            <a:pPr marL="0" indent="0" algn="ctr">
              <a:buNone/>
            </a:pPr>
            <a:endParaRPr lang="en-US" sz="2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buAutoNum type="arabicPeriod"/>
            </a:pPr>
            <a:r>
              <a:rPr lang="en-US" sz="2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PUSAT INFORMASI KELUARGA </a:t>
            </a:r>
          </a:p>
          <a:p>
            <a:pPr marL="457200" indent="-457200">
              <a:buAutoNum type="arabicPeriod"/>
            </a:pPr>
            <a:r>
              <a:rPr lang="en-US" sz="2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KONSULTASI/KONSELING PENGASUHAN ANAK</a:t>
            </a:r>
          </a:p>
          <a:p>
            <a:pPr marL="0" indent="0">
              <a:buNone/>
            </a:pPr>
            <a:endParaRPr lang="en-US" sz="25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61963" indent="-461963">
              <a:buNone/>
            </a:pPr>
            <a:r>
              <a:rPr lang="en-US" sz="25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+ 	RUJUKAN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940C1-C723-440E-9A75-69406F16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9767014" y="0"/>
            <a:ext cx="2997263" cy="23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20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7704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LAYANAN PUSPAGA </a:t>
            </a:r>
            <a:b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DALAM MASA PANDEMI COVID-19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5525" y="2264741"/>
            <a:ext cx="2787675" cy="4304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9" y="2137479"/>
            <a:ext cx="2783304" cy="227957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3181" y="3444250"/>
            <a:ext cx="2169413" cy="250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352" y="1754790"/>
            <a:ext cx="2786898" cy="3017236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100078"/>
              </p:ext>
            </p:extLst>
          </p:nvPr>
        </p:nvGraphicFramePr>
        <p:xfrm>
          <a:off x="557881" y="4851166"/>
          <a:ext cx="3825583" cy="193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F1940C1-C723-440E-9A75-69406F1686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7976529" y="5494360"/>
            <a:ext cx="1364981" cy="1075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940C1-C723-440E-9A75-69406F1686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-125562" y="1287873"/>
            <a:ext cx="1364981" cy="1075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1940C1-C723-440E-9A75-69406F1686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11043358" y="1351504"/>
            <a:ext cx="1364981" cy="10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4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CB3947-AC41-49A8-90FA-E50B79F075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7612"/>
            <a:ext cx="12191999" cy="736979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ID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COVID-19 PARENTING TIPS</a:t>
            </a:r>
            <a:endParaRPr lang="id-ID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A4E5B0-17F3-4C4A-9268-9DE0E0ED8026}"/>
              </a:ext>
            </a:extLst>
          </p:cNvPr>
          <p:cNvSpPr/>
          <p:nvPr/>
        </p:nvSpPr>
        <p:spPr>
          <a:xfrm>
            <a:off x="3159458" y="1154681"/>
            <a:ext cx="2606722" cy="1505804"/>
          </a:xfrm>
          <a:prstGeom prst="roundRect">
            <a:avLst/>
          </a:prstGeom>
          <a:solidFill>
            <a:srgbClr val="AFFF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prstClr val="black"/>
                </a:solidFill>
              </a:rPr>
              <a:t>Luangkan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waktu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dihabiskan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bersama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anak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ED83CA-FC4C-466F-B283-CF8C01619CC5}"/>
              </a:ext>
            </a:extLst>
          </p:cNvPr>
          <p:cNvSpPr/>
          <p:nvPr/>
        </p:nvSpPr>
        <p:spPr>
          <a:xfrm>
            <a:off x="3138991" y="4824483"/>
            <a:ext cx="2606722" cy="1420197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prstClr val="black"/>
                </a:solidFill>
              </a:rPr>
              <a:t>Mengarahkan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perilaku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anak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buruk</a:t>
            </a:r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29A6AD-EFF3-49AD-B27B-7E1ABDD7E17F}"/>
              </a:ext>
            </a:extLst>
          </p:cNvPr>
          <p:cNvSpPr/>
          <p:nvPr/>
        </p:nvSpPr>
        <p:spPr>
          <a:xfrm>
            <a:off x="8424202" y="3013158"/>
            <a:ext cx="2606722" cy="1420197"/>
          </a:xfrm>
          <a:prstGeom prst="roundRect">
            <a:avLst/>
          </a:prstGeom>
          <a:solidFill>
            <a:srgbClr val="C4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prstClr val="black"/>
                </a:solidFill>
              </a:rPr>
              <a:t>Membuat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rutinitas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harian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fleksibel</a:t>
            </a:r>
            <a:r>
              <a:rPr lang="en-ID" b="1" dirty="0">
                <a:solidFill>
                  <a:prstClr val="black"/>
                </a:solidFill>
              </a:rPr>
              <a:t> dan </a:t>
            </a:r>
            <a:r>
              <a:rPr lang="en-ID" b="1" dirty="0" err="1">
                <a:solidFill>
                  <a:prstClr val="black"/>
                </a:solidFill>
              </a:rPr>
              <a:t>konsisten</a:t>
            </a:r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9946E4-FFCD-4F5C-BC94-0D20FF60A1CB}"/>
              </a:ext>
            </a:extLst>
          </p:cNvPr>
          <p:cNvSpPr/>
          <p:nvPr/>
        </p:nvSpPr>
        <p:spPr>
          <a:xfrm>
            <a:off x="8424202" y="1198622"/>
            <a:ext cx="2606722" cy="150580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prstClr val="black"/>
                </a:solidFill>
              </a:rPr>
              <a:t>Tetap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tenang</a:t>
            </a:r>
            <a:r>
              <a:rPr lang="en-ID" b="1" dirty="0">
                <a:solidFill>
                  <a:prstClr val="black"/>
                </a:solidFill>
              </a:rPr>
              <a:t> dan </a:t>
            </a:r>
            <a:r>
              <a:rPr lang="en-ID" b="1" dirty="0" err="1">
                <a:solidFill>
                  <a:prstClr val="black"/>
                </a:solidFill>
              </a:rPr>
              <a:t>kelola</a:t>
            </a:r>
            <a:r>
              <a:rPr lang="en-ID" b="1" dirty="0">
                <a:solidFill>
                  <a:prstClr val="black"/>
                </a:solidFill>
              </a:rPr>
              <a:t> stress</a:t>
            </a:r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51CB73-605B-4F8F-A6F8-F5C44AA41886}"/>
              </a:ext>
            </a:extLst>
          </p:cNvPr>
          <p:cNvSpPr/>
          <p:nvPr/>
        </p:nvSpPr>
        <p:spPr>
          <a:xfrm>
            <a:off x="8424202" y="4772996"/>
            <a:ext cx="2606722" cy="1505804"/>
          </a:xfrm>
          <a:prstGeom prst="roundRect">
            <a:avLst/>
          </a:prstGeom>
          <a:solidFill>
            <a:srgbClr val="FFC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>
                <a:solidFill>
                  <a:prstClr val="black"/>
                </a:solidFill>
              </a:rPr>
              <a:t>Terbuka </a:t>
            </a:r>
            <a:r>
              <a:rPr lang="en-ID" b="1" dirty="0" err="1">
                <a:solidFill>
                  <a:prstClr val="black"/>
                </a:solidFill>
              </a:rPr>
              <a:t>tentang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informasi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terkait</a:t>
            </a:r>
            <a:r>
              <a:rPr lang="en-ID" b="1" dirty="0">
                <a:solidFill>
                  <a:prstClr val="black"/>
                </a:solidFill>
              </a:rPr>
              <a:t> Covid-19</a:t>
            </a:r>
            <a:endParaRPr lang="id-ID" b="1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CCBD3-315D-4A43-9C52-DFC44EC7B207}"/>
              </a:ext>
            </a:extLst>
          </p:cNvPr>
          <p:cNvSpPr txBox="1"/>
          <p:nvPr/>
        </p:nvSpPr>
        <p:spPr>
          <a:xfrm>
            <a:off x="4295991" y="6466400"/>
            <a:ext cx="3826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</a:rPr>
              <a:t>Sumber</a:t>
            </a:r>
            <a:r>
              <a:rPr lang="en-US" sz="1400" dirty="0">
                <a:solidFill>
                  <a:prstClr val="black"/>
                </a:solidFill>
              </a:rPr>
              <a:t>: </a:t>
            </a:r>
            <a:r>
              <a:rPr lang="id-ID" sz="1400" dirty="0">
                <a:solidFill>
                  <a:prstClr val="black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unicef.org/indonesia/id/</a:t>
            </a:r>
            <a:endParaRPr lang="id-ID" sz="1400" dirty="0">
              <a:solidFill>
                <a:prstClr val="black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30307E-40AA-49FD-9407-89E4B5716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7"/>
          <a:stretch/>
        </p:blipFill>
        <p:spPr>
          <a:xfrm>
            <a:off x="1007934" y="3020705"/>
            <a:ext cx="2131057" cy="150580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D9EF04-169A-47F2-9D6A-1CB759B43FFA}"/>
              </a:ext>
            </a:extLst>
          </p:cNvPr>
          <p:cNvSpPr/>
          <p:nvPr/>
        </p:nvSpPr>
        <p:spPr>
          <a:xfrm>
            <a:off x="3159458" y="3044066"/>
            <a:ext cx="2606722" cy="1420197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 err="1">
                <a:solidFill>
                  <a:prstClr val="black"/>
                </a:solidFill>
              </a:rPr>
              <a:t>Gunakan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kalimat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positif</a:t>
            </a:r>
            <a:r>
              <a:rPr lang="en-ID" b="1" dirty="0">
                <a:solidFill>
                  <a:prstClr val="black"/>
                </a:solidFill>
              </a:rPr>
              <a:t> dan </a:t>
            </a:r>
            <a:r>
              <a:rPr lang="en-ID" b="1" dirty="0" err="1">
                <a:solidFill>
                  <a:prstClr val="black"/>
                </a:solidFill>
              </a:rPr>
              <a:t>kembangkan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perilaku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positif</a:t>
            </a:r>
            <a:r>
              <a:rPr lang="en-ID" b="1" dirty="0">
                <a:solidFill>
                  <a:prstClr val="black"/>
                </a:solidFill>
              </a:rPr>
              <a:t> pada </a:t>
            </a:r>
            <a:r>
              <a:rPr lang="en-ID" b="1" dirty="0" err="1">
                <a:solidFill>
                  <a:prstClr val="black"/>
                </a:solidFill>
              </a:rPr>
              <a:t>anak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endParaRPr lang="id-ID" b="1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AA6793-BF6E-4307-9FAA-3A121F9AE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3" b="94718" l="10000" r="100000">
                        <a14:foregroundMark x1="71071" y1="25137" x2="71071" y2="25137"/>
                        <a14:foregroundMark x1="80952" y1="52823" x2="80952" y2="52823"/>
                        <a14:foregroundMark x1="78214" y1="70674" x2="78214" y2="70674"/>
                        <a14:foregroundMark x1="70714" y1="87796" x2="70714" y2="87796"/>
                        <a14:foregroundMark x1="74881" y1="16393" x2="74881" y2="16393"/>
                        <a14:foregroundMark x1="72381" y1="44627" x2="72381" y2="44627"/>
                        <a14:foregroundMark x1="72976" y1="89435" x2="72976" y2="89435"/>
                        <a14:foregroundMark x1="75476" y1="89435" x2="75476" y2="89435"/>
                        <a14:foregroundMark x1="70595" y1="82878" x2="70595" y2="82878"/>
                        <a14:foregroundMark x1="77857" y1="81967" x2="77857" y2="8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78" y="4781679"/>
            <a:ext cx="2487701" cy="1625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AFC634-17D4-40FA-8C02-2D63C414D6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64" y="1123583"/>
            <a:ext cx="1632438" cy="16324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E58EF3-15D1-4269-98E0-990BECCC81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14921"/>
          <a:stretch/>
        </p:blipFill>
        <p:spPr>
          <a:xfrm>
            <a:off x="6556378" y="2866881"/>
            <a:ext cx="1867824" cy="15664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D1E92F-9AEA-4C6F-9DB9-BD39FEF143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11694" r="10471" b="14572"/>
          <a:stretch/>
        </p:blipFill>
        <p:spPr>
          <a:xfrm>
            <a:off x="6903195" y="4697213"/>
            <a:ext cx="1521007" cy="15058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A7F4A5-9422-4823-9A72-224FE6D0B2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8" y="907698"/>
            <a:ext cx="2427942" cy="19423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6CCBD3-315D-4A43-9C52-DFC44EC7B207}"/>
              </a:ext>
            </a:extLst>
          </p:cNvPr>
          <p:cNvSpPr txBox="1"/>
          <p:nvPr/>
        </p:nvSpPr>
        <p:spPr>
          <a:xfrm>
            <a:off x="850078" y="3044066"/>
            <a:ext cx="19214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Bahnschrift SemiLight Condensed" panose="020B0502040204020203" pitchFamily="34" charset="0"/>
              </a:rPr>
              <a:t>Mohon</a:t>
            </a:r>
            <a:r>
              <a:rPr lang="en-US" sz="2000" b="1" dirty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Bahnschrift SemiLight Condensed" panose="020B0502040204020203" pitchFamily="34" charset="0"/>
              </a:rPr>
              <a:t>Maaf</a:t>
            </a:r>
            <a:r>
              <a:rPr lang="en-US" sz="2000" b="1" dirty="0">
                <a:solidFill>
                  <a:prstClr val="black"/>
                </a:solidFill>
                <a:latin typeface="Bahnschrift SemiLight Condensed" panose="020B0502040204020203" pitchFamily="34" charset="0"/>
              </a:rPr>
              <a:t>...</a:t>
            </a:r>
            <a:endParaRPr lang="id-ID" sz="2000" b="1" dirty="0">
              <a:solidFill>
                <a:prstClr val="black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2908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6D90B55-22B4-409D-9D28-C8CB09CF2568}"/>
              </a:ext>
            </a:extLst>
          </p:cNvPr>
          <p:cNvGrpSpPr/>
          <p:nvPr/>
        </p:nvGrpSpPr>
        <p:grpSpPr>
          <a:xfrm>
            <a:off x="-959612" y="1485597"/>
            <a:ext cx="6906906" cy="4876800"/>
            <a:chOff x="369933" y="1641691"/>
            <a:chExt cx="6350000" cy="4876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48CFA1-B87F-4B9F-B4C7-9FE623DF7652}"/>
                </a:ext>
              </a:extLst>
            </p:cNvPr>
            <p:cNvSpPr/>
            <p:nvPr/>
          </p:nvSpPr>
          <p:spPr>
            <a:xfrm>
              <a:off x="882316" y="1641691"/>
              <a:ext cx="4620127" cy="4876800"/>
            </a:xfrm>
            <a:prstGeom prst="ellipse">
              <a:avLst/>
            </a:prstGeom>
            <a:solidFill>
              <a:srgbClr val="FFF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3A1F72-FA36-4556-9156-A12B4723B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889" b="64722" l="10000" r="90000">
                          <a14:foregroundMark x1="51300" y1="36481" x2="51300" y2="36481"/>
                          <a14:foregroundMark x1="45500" y1="39537" x2="45500" y2="39537"/>
                          <a14:foregroundMark x1="48700" y1="41667" x2="48700" y2="41667"/>
                          <a14:foregroundMark x1="30000" y1="37870" x2="30000" y2="37870"/>
                          <a14:foregroundMark x1="51800" y1="62963" x2="51800" y2="62963"/>
                          <a14:foregroundMark x1="33800" y1="56574" x2="33800" y2="56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57" b="30526"/>
            <a:stretch/>
          </p:blipFill>
          <p:spPr>
            <a:xfrm>
              <a:off x="369933" y="2421522"/>
              <a:ext cx="6350000" cy="322446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06E606-9E10-4AB8-9943-7F7F926A5E77}"/>
                </a:ext>
              </a:extLst>
            </p:cNvPr>
            <p:cNvSpPr/>
            <p:nvPr/>
          </p:nvSpPr>
          <p:spPr>
            <a:xfrm>
              <a:off x="1556284" y="5046860"/>
              <a:ext cx="35416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7030A0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Kunci</a:t>
              </a:r>
              <a:r>
                <a:rPr lang="en-US" sz="3600" b="1" dirty="0">
                  <a:solidFill>
                    <a:srgbClr val="7030A0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Utama</a:t>
              </a:r>
              <a:endPara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3-K </a:t>
              </a:r>
              <a:endParaRPr lang="id-ID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B1454AA-6764-41D8-B550-A2CBFAE23936}"/>
              </a:ext>
            </a:extLst>
          </p:cNvPr>
          <p:cNvSpPr/>
          <p:nvPr/>
        </p:nvSpPr>
        <p:spPr>
          <a:xfrm>
            <a:off x="4517403" y="1978825"/>
            <a:ext cx="3541632" cy="7150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600" b="1" dirty="0" err="1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Komitmen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d-ID" sz="36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A28593-536B-40B0-981E-A4A000544EF9}"/>
              </a:ext>
            </a:extLst>
          </p:cNvPr>
          <p:cNvSpPr/>
          <p:nvPr/>
        </p:nvSpPr>
        <p:spPr>
          <a:xfrm>
            <a:off x="6528856" y="4801960"/>
            <a:ext cx="3993219" cy="715089"/>
          </a:xfrm>
          <a:prstGeom prst="roundRect">
            <a:avLst/>
          </a:prstGeom>
          <a:solidFill>
            <a:srgbClr val="FECED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600" b="1" dirty="0" err="1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Kreatif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 </a:t>
            </a:r>
            <a:r>
              <a:rPr lang="en-US" sz="3600" b="1" dirty="0" err="1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Aksi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d-ID" sz="3600" b="1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8BBA5C-FA59-4B97-89E3-8D8AC771F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990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62" y="1797741"/>
            <a:ext cx="1364254" cy="133420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B011A21-37B9-4083-B271-58AB19FEC992}"/>
              </a:ext>
            </a:extLst>
          </p:cNvPr>
          <p:cNvSpPr/>
          <p:nvPr/>
        </p:nvSpPr>
        <p:spPr>
          <a:xfrm>
            <a:off x="5450659" y="3403248"/>
            <a:ext cx="3541632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600" b="1" dirty="0" err="1">
                <a:solidFill>
                  <a:srgbClr val="7030A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Komunikasi</a:t>
            </a:r>
            <a:endParaRPr lang="id-ID" sz="3600" b="1" dirty="0">
              <a:solidFill>
                <a:srgbClr val="FF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7E10A7-7CB9-4F22-BDAF-884D40084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03" y="2493386"/>
            <a:ext cx="1765485" cy="18197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0782E5-584A-4097-8C76-C6F1892C8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" b="100000" l="222" r="100000">
                        <a14:foregroundMark x1="28889" y1="20222" x2="28889" y2="20222"/>
                        <a14:foregroundMark x1="41111" y1="11556" x2="41111" y2="11556"/>
                        <a14:foregroundMark x1="55778" y1="11333" x2="55778" y2="11333"/>
                        <a14:foregroundMark x1="20000" y1="31778" x2="20000" y2="31778"/>
                        <a14:foregroundMark x1="23111" y1="46222" x2="23111" y2="46222"/>
                        <a14:foregroundMark x1="10444" y1="50222" x2="10444" y2="50222"/>
                        <a14:foregroundMark x1="13333" y1="52222" x2="13333" y2="52222"/>
                        <a14:foregroundMark x1="20667" y1="77333" x2="20667" y2="77333"/>
                        <a14:foregroundMark x1="14444" y1="74000" x2="14444" y2="74000"/>
                        <a14:foregroundMark x1="18000" y1="76889" x2="18000" y2="76889"/>
                        <a14:foregroundMark x1="18444" y1="72222" x2="18444" y2="72222"/>
                        <a14:foregroundMark x1="16667" y1="87778" x2="16667" y2="87778"/>
                        <a14:foregroundMark x1="20444" y1="85778" x2="20444" y2="85778"/>
                        <a14:foregroundMark x1="36889" y1="81111" x2="36889" y2="81111"/>
                        <a14:foregroundMark x1="36667" y1="69333" x2="36667" y2="69333"/>
                        <a14:foregroundMark x1="38222" y1="68222" x2="38222" y2="68222"/>
                        <a14:foregroundMark x1="37778" y1="74889" x2="37778" y2="74889"/>
                        <a14:foregroundMark x1="40000" y1="87111" x2="40000" y2="87111"/>
                        <a14:foregroundMark x1="36000" y1="85111" x2="36000" y2="85111"/>
                        <a14:foregroundMark x1="35111" y1="87778" x2="35111" y2="87778"/>
                        <a14:foregroundMark x1="39333" y1="83556" x2="39333" y2="83556"/>
                        <a14:foregroundMark x1="39333" y1="88444" x2="39333" y2="88444"/>
                        <a14:foregroundMark x1="40000" y1="72222" x2="40000" y2="72222"/>
                        <a14:foregroundMark x1="63778" y1="73333" x2="63778" y2="73333"/>
                        <a14:foregroundMark x1="77111" y1="85778" x2="77111" y2="85778"/>
                        <a14:foregroundMark x1="75556" y1="78889" x2="75556" y2="78889"/>
                        <a14:foregroundMark x1="74667" y1="75778" x2="74667" y2="75778"/>
                        <a14:foregroundMark x1="84000" y1="75778" x2="84000" y2="75778"/>
                        <a14:foregroundMark x1="79556" y1="90000" x2="79556" y2="90000"/>
                        <a14:foregroundMark x1="82222" y1="88667" x2="82222" y2="88667"/>
                        <a14:foregroundMark x1="84444" y1="93111" x2="84444" y2="93111"/>
                        <a14:foregroundMark x1="89333" y1="55556" x2="89333" y2="55556"/>
                        <a14:foregroundMark x1="88667" y1="52667" x2="88667" y2="52667"/>
                        <a14:foregroundMark x1="75111" y1="57778" x2="75111" y2="57778"/>
                        <a14:foregroundMark x1="82222" y1="58444" x2="82222" y2="58444"/>
                        <a14:foregroundMark x1="86444" y1="56000" x2="86444" y2="56000"/>
                        <a14:foregroundMark x1="54889" y1="7778" x2="54889" y2="7778"/>
                        <a14:foregroundMark x1="54889" y1="7778" x2="54889" y2="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28" y="3785660"/>
            <a:ext cx="2220239" cy="2220239"/>
          </a:xfrm>
          <a:prstGeom prst="rect">
            <a:avLst/>
          </a:prstGeom>
        </p:spPr>
      </p:pic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7DA730FD-5585-4C12-9037-247B769A47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-942"/>
            <a:ext cx="12192000" cy="1196383"/>
          </a:xfrm>
          <a:solidFill>
            <a:schemeClr val="accent5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Menciptakan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Iklim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Positif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dalam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Rumah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Dalam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Masa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Pandemi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Covid-19 </a:t>
            </a:r>
          </a:p>
        </p:txBody>
      </p:sp>
    </p:spTree>
    <p:extLst>
      <p:ext uri="{BB962C8B-B14F-4D97-AF65-F5344CB8AC3E}">
        <p14:creationId xmlns:p14="http://schemas.microsoft.com/office/powerpoint/2010/main" val="35623130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8877" y="4286354"/>
            <a:ext cx="6807200" cy="162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#GEMBIRADIRUMAH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E208E-6C11-42EE-AD35-C4CBD08F5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03" y="550248"/>
            <a:ext cx="6064193" cy="40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1310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-20171212-WA000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19" y="3930670"/>
            <a:ext cx="2234826" cy="1157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93" y="3973797"/>
            <a:ext cx="1499590" cy="116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75" y="3930670"/>
            <a:ext cx="1321966" cy="11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2967038" y="5416551"/>
            <a:ext cx="7010400" cy="83026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0816 75 86 00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en-US" sz="2400" b="1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lennyrosalin@gmail.com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93" y="1338035"/>
            <a:ext cx="5136315" cy="226384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350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A160EB3-76DA-4F88-BDB0-550A21FF54B6}"/>
              </a:ext>
            </a:extLst>
          </p:cNvPr>
          <p:cNvSpPr txBox="1"/>
          <p:nvPr/>
        </p:nvSpPr>
        <p:spPr>
          <a:xfrm>
            <a:off x="3463860" y="6479113"/>
            <a:ext cx="5264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Sumber</a:t>
            </a:r>
            <a:r>
              <a:rPr lang="en-US" sz="1200" dirty="0"/>
              <a:t>: covid.go.id (2 Mei 2020 </a:t>
            </a:r>
            <a:r>
              <a:rPr lang="en-US" sz="1200" dirty="0" err="1"/>
              <a:t>Pukul</a:t>
            </a:r>
            <a:r>
              <a:rPr lang="en-US" sz="1200" dirty="0"/>
              <a:t> 16.00 WIB) </a:t>
            </a:r>
            <a:endParaRPr lang="id-ID" sz="1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329B4D-DCB4-46FC-8BAC-728B8453DD0B}"/>
              </a:ext>
            </a:extLst>
          </p:cNvPr>
          <p:cNvSpPr txBox="1">
            <a:spLocks/>
          </p:cNvSpPr>
          <p:nvPr/>
        </p:nvSpPr>
        <p:spPr>
          <a:xfrm>
            <a:off x="1332256" y="658285"/>
            <a:ext cx="4022576" cy="4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D" sz="1600" b="1" u="sng" dirty="0" err="1"/>
              <a:t>Sebaran</a:t>
            </a:r>
            <a:r>
              <a:rPr lang="en-ID" sz="1600" b="1" u="sng" dirty="0"/>
              <a:t> </a:t>
            </a:r>
            <a:r>
              <a:rPr lang="en-ID" sz="1600" b="1" u="sng" dirty="0" err="1"/>
              <a:t>Korban</a:t>
            </a:r>
            <a:r>
              <a:rPr lang="en-ID" sz="1600" b="1" u="sng" dirty="0"/>
              <a:t> </a:t>
            </a:r>
            <a:r>
              <a:rPr lang="en-ID" sz="1600" b="1" u="sng" dirty="0" err="1"/>
              <a:t>Berdasarkan</a:t>
            </a:r>
            <a:r>
              <a:rPr lang="en-ID" sz="1600" b="1" u="sng" dirty="0"/>
              <a:t> </a:t>
            </a:r>
            <a:r>
              <a:rPr lang="en-ID" sz="1600" b="1" u="sng" dirty="0" err="1"/>
              <a:t>Jenis</a:t>
            </a:r>
            <a:r>
              <a:rPr lang="en-ID" sz="1600" b="1" u="sng" dirty="0"/>
              <a:t> </a:t>
            </a:r>
            <a:r>
              <a:rPr lang="en-ID" sz="1600" b="1" u="sng" dirty="0" err="1"/>
              <a:t>Kelamin</a:t>
            </a:r>
            <a:endParaRPr lang="id-ID" sz="1600" b="1" u="sng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97FA276-6505-4C85-822B-948D7887A72B}"/>
              </a:ext>
            </a:extLst>
          </p:cNvPr>
          <p:cNvSpPr txBox="1">
            <a:spLocks/>
          </p:cNvSpPr>
          <p:nvPr/>
        </p:nvSpPr>
        <p:spPr>
          <a:xfrm>
            <a:off x="7190041" y="658286"/>
            <a:ext cx="4022576" cy="4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D" sz="1600" b="1" u="sng" dirty="0" err="1"/>
              <a:t>Sebaran</a:t>
            </a:r>
            <a:r>
              <a:rPr lang="en-ID" sz="1600" b="1" u="sng" dirty="0"/>
              <a:t> </a:t>
            </a:r>
            <a:r>
              <a:rPr lang="en-ID" sz="1600" b="1" u="sng" dirty="0" err="1"/>
              <a:t>Korban</a:t>
            </a:r>
            <a:r>
              <a:rPr lang="en-ID" sz="1600" b="1" u="sng" dirty="0"/>
              <a:t> </a:t>
            </a:r>
            <a:r>
              <a:rPr lang="en-ID" sz="1600" b="1" u="sng" dirty="0" err="1"/>
              <a:t>Berdasarkan</a:t>
            </a:r>
            <a:r>
              <a:rPr lang="en-ID" sz="1600" b="1" u="sng" dirty="0"/>
              <a:t> </a:t>
            </a:r>
            <a:r>
              <a:rPr lang="en-ID" sz="1600" b="1" u="sng" dirty="0" err="1"/>
              <a:t>Usia</a:t>
            </a:r>
            <a:endParaRPr lang="id-ID" sz="1600" b="1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568D01-A455-444A-B056-BD8291B8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366" y="964138"/>
            <a:ext cx="5495925" cy="5514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8A665-0B72-4E19-B7BE-658EA7497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24" y="999336"/>
            <a:ext cx="55530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116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75FA-871B-436F-A8E2-F4EDB2DC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8654"/>
            <a:ext cx="10515600" cy="110883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Situasi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Sebaran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Covid-19 (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Kasus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Positif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</a:t>
            </a:r>
            <a:endParaRPr lang="id-ID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5BDBB-E726-4E8E-843C-20A12635A1E9}"/>
              </a:ext>
            </a:extLst>
          </p:cNvPr>
          <p:cNvSpPr txBox="1"/>
          <p:nvPr/>
        </p:nvSpPr>
        <p:spPr>
          <a:xfrm>
            <a:off x="4391526" y="6525733"/>
            <a:ext cx="3826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Sumber</a:t>
            </a:r>
            <a:r>
              <a:rPr lang="en-US" sz="1200" dirty="0"/>
              <a:t>: covid.go.id (2 Mei, </a:t>
            </a:r>
            <a:r>
              <a:rPr lang="en-US" sz="1200" dirty="0" err="1"/>
              <a:t>Pukul</a:t>
            </a:r>
            <a:r>
              <a:rPr lang="en-US" sz="1200" dirty="0"/>
              <a:t> 16.00 WIB) </a:t>
            </a:r>
            <a:endParaRPr lang="id-ID" sz="1200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64FD6B33-C217-44AC-8F8B-63A6A8E27C04}"/>
              </a:ext>
            </a:extLst>
          </p:cNvPr>
          <p:cNvSpPr/>
          <p:nvPr/>
        </p:nvSpPr>
        <p:spPr>
          <a:xfrm rot="16200000">
            <a:off x="1374041" y="4761447"/>
            <a:ext cx="187010" cy="212928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9C8861-B5E2-4D0D-83AB-57E1AB87F5C5}"/>
              </a:ext>
            </a:extLst>
          </p:cNvPr>
          <p:cNvSpPr/>
          <p:nvPr/>
        </p:nvSpPr>
        <p:spPr>
          <a:xfrm>
            <a:off x="280737" y="6025124"/>
            <a:ext cx="2879558" cy="401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400" b="1" dirty="0">
                <a:solidFill>
                  <a:srgbClr val="FF0000"/>
                </a:solidFill>
              </a:rPr>
              <a:t>6 </a:t>
            </a:r>
            <a:r>
              <a:rPr lang="en-ID" sz="1400" b="1" dirty="0" err="1">
                <a:solidFill>
                  <a:srgbClr val="FF0000"/>
                </a:solidFill>
              </a:rPr>
              <a:t>Provinsi</a:t>
            </a:r>
            <a:r>
              <a:rPr lang="en-ID" sz="1400" b="1" dirty="0">
                <a:solidFill>
                  <a:srgbClr val="FF0000"/>
                </a:solidFill>
              </a:rPr>
              <a:t> </a:t>
            </a:r>
            <a:r>
              <a:rPr lang="en-ID" sz="1400" b="1" dirty="0" err="1">
                <a:solidFill>
                  <a:srgbClr val="FF0000"/>
                </a:solidFill>
              </a:rPr>
              <a:t>Terbanyak</a:t>
            </a:r>
            <a:r>
              <a:rPr lang="en-ID" sz="1400" b="1" dirty="0">
                <a:solidFill>
                  <a:srgbClr val="FF0000"/>
                </a:solidFill>
              </a:rPr>
              <a:t> + </a:t>
            </a:r>
            <a:r>
              <a:rPr lang="en-ID" sz="1400" b="1" dirty="0" err="1">
                <a:solidFill>
                  <a:srgbClr val="FF0000"/>
                </a:solidFill>
              </a:rPr>
              <a:t>Covid</a:t>
            </a:r>
            <a:r>
              <a:rPr lang="en-ID" sz="1400" b="1" dirty="0">
                <a:solidFill>
                  <a:srgbClr val="FF0000"/>
                </a:solidFill>
              </a:rPr>
              <a:t> 19 </a:t>
            </a:r>
            <a:endParaRPr lang="id-ID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67EB1E76-6A4F-491C-B24D-0199E6349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0741538"/>
              </p:ext>
            </p:extLst>
          </p:nvPr>
        </p:nvGraphicFramePr>
        <p:xfrm>
          <a:off x="280737" y="1004614"/>
          <a:ext cx="11911263" cy="4920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39111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58" y="750299"/>
            <a:ext cx="797823" cy="1693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rcRect r="8291" b="29021"/>
          <a:stretch>
            <a:fillRect/>
          </a:stretch>
        </p:blipFill>
        <p:spPr>
          <a:xfrm>
            <a:off x="11002011" y="4921452"/>
            <a:ext cx="1185730" cy="194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ounded Rectangle 1"/>
          <p:cNvSpPr/>
          <p:nvPr/>
        </p:nvSpPr>
        <p:spPr>
          <a:xfrm>
            <a:off x="239386" y="5839563"/>
            <a:ext cx="8914798" cy="9700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358605" y="5993198"/>
            <a:ext cx="8624974" cy="68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AKSES KIE </a:t>
            </a:r>
          </a:p>
          <a:p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https://bit.ly/tooltipscovid19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dan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hlinkClick r:id="rId6"/>
              </a:rPr>
              <a:t>https://berjarak.kemenpppa.go.id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3970" t="17716" r="35368" b="24338"/>
          <a:stretch/>
        </p:blipFill>
        <p:spPr>
          <a:xfrm>
            <a:off x="285660" y="166992"/>
            <a:ext cx="2819557" cy="2839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30662" t="15026" r="30624" b="12541"/>
          <a:stretch/>
        </p:blipFill>
        <p:spPr>
          <a:xfrm>
            <a:off x="280665" y="3068805"/>
            <a:ext cx="2824552" cy="2816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30883" t="16237" r="30735" b="11834"/>
          <a:stretch/>
        </p:blipFill>
        <p:spPr>
          <a:xfrm>
            <a:off x="3524401" y="3068805"/>
            <a:ext cx="2803036" cy="2819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0" b="25686"/>
          <a:stretch/>
        </p:blipFill>
        <p:spPr>
          <a:xfrm>
            <a:off x="3471807" y="141240"/>
            <a:ext cx="2855630" cy="2891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-1" r="48320"/>
          <a:stretch/>
        </p:blipFill>
        <p:spPr>
          <a:xfrm>
            <a:off x="6545030" y="418911"/>
            <a:ext cx="5300866" cy="546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AF58D2-3B41-40B9-8B13-8798DE25AC77}"/>
              </a:ext>
            </a:extLst>
          </p:cNvPr>
          <p:cNvSpPr/>
          <p:nvPr/>
        </p:nvSpPr>
        <p:spPr>
          <a:xfrm>
            <a:off x="6545029" y="17389"/>
            <a:ext cx="5300867" cy="939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UPAYA KEMENPPPA</a:t>
            </a:r>
            <a:endParaRPr lang="id-ID" sz="3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071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F4461D-0EB4-4179-AB98-57089616C9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62130" y="1185083"/>
            <a:ext cx="9141791" cy="1372053"/>
          </a:xfrm>
          <a:noFill/>
        </p:spPr>
        <p:txBody>
          <a:bodyPr anchor="ctr">
            <a:normAutofit fontScale="925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Kebijakan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Pembatasan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Sosial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Berskala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Besar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(PSBB)</a:t>
            </a:r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E8A0BE6D-300C-4D17-BEF3-0FC8CE40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9163"/>
          </a:xfrm>
          <a:solidFill>
            <a:schemeClr val="accent4">
              <a:lumMod val="20000"/>
              <a:lumOff val="80000"/>
            </a:schemeClr>
          </a:soli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id-ID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DAMPAK PENYEBARAN COVID-19</a:t>
            </a:r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886521B8-8C72-4A92-BC1E-5FF5A030C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450" y="2425822"/>
            <a:ext cx="8185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id-ID" sz="2000" b="1" dirty="0">
                <a:latin typeface="Century Gothic" panose="020B0502020202020204" pitchFamily="34" charset="0"/>
              </a:rPr>
              <a:t>(</a:t>
            </a:r>
            <a:r>
              <a:rPr lang="en-US" altLang="id-ID" sz="2000" b="1" dirty="0" err="1">
                <a:latin typeface="Century Gothic" panose="020B0502020202020204" pitchFamily="34" charset="0"/>
              </a:rPr>
              <a:t>Berdasarkan</a:t>
            </a:r>
            <a:r>
              <a:rPr lang="en-US" altLang="id-ID" sz="2000" b="1" dirty="0">
                <a:latin typeface="Century Gothic" panose="020B0502020202020204" pitchFamily="34" charset="0"/>
              </a:rPr>
              <a:t> PP </a:t>
            </a:r>
            <a:r>
              <a:rPr lang="en-US" altLang="id-ID" sz="2000" b="1" dirty="0" err="1">
                <a:latin typeface="Century Gothic" panose="020B0502020202020204" pitchFamily="34" charset="0"/>
              </a:rPr>
              <a:t>Nomor</a:t>
            </a:r>
            <a:r>
              <a:rPr lang="en-US" altLang="id-ID" sz="2000" b="1" dirty="0">
                <a:latin typeface="Century Gothic" panose="020B0502020202020204" pitchFamily="34" charset="0"/>
              </a:rPr>
              <a:t> 21 </a:t>
            </a:r>
            <a:r>
              <a:rPr lang="en-US" altLang="id-ID" sz="2000" b="1" dirty="0" err="1">
                <a:latin typeface="Century Gothic" panose="020B0502020202020204" pitchFamily="34" charset="0"/>
              </a:rPr>
              <a:t>Tahun</a:t>
            </a:r>
            <a:r>
              <a:rPr lang="en-US" altLang="id-ID" sz="2000" b="1" dirty="0">
                <a:latin typeface="Century Gothic" panose="020B0502020202020204" pitchFamily="34" charset="0"/>
              </a:rPr>
              <a:t> 2020)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9677A9-47E3-4252-9BEC-1822150E345E}"/>
              </a:ext>
            </a:extLst>
          </p:cNvPr>
          <p:cNvSpPr/>
          <p:nvPr/>
        </p:nvSpPr>
        <p:spPr>
          <a:xfrm>
            <a:off x="1732479" y="4867718"/>
            <a:ext cx="2486025" cy="1377950"/>
          </a:xfrm>
          <a:prstGeom prst="roundRect">
            <a:avLst/>
          </a:prstGeom>
          <a:solidFill>
            <a:srgbClr val="FFF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Peliburan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Sekolah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Tempat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d-ID" b="1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B4B9CD-1EF6-4219-BB09-294A0EF4E560}"/>
              </a:ext>
            </a:extLst>
          </p:cNvPr>
          <p:cNvSpPr/>
          <p:nvPr/>
        </p:nvSpPr>
        <p:spPr>
          <a:xfrm>
            <a:off x="4890016" y="4867718"/>
            <a:ext cx="2486025" cy="1377950"/>
          </a:xfrm>
          <a:prstGeom prst="roundRect">
            <a:avLst/>
          </a:prstGeom>
          <a:solidFill>
            <a:srgbClr val="FECED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Pembatasan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Keagamaan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d-ID" b="1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9A9DF1-1B1A-4BD2-B945-FC19FB974D6D}"/>
              </a:ext>
            </a:extLst>
          </p:cNvPr>
          <p:cNvSpPr/>
          <p:nvPr/>
        </p:nvSpPr>
        <p:spPr>
          <a:xfrm>
            <a:off x="8111054" y="4867718"/>
            <a:ext cx="2486025" cy="1377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Pembatasan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Tempat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Fasilitas</a:t>
            </a:r>
            <a:r>
              <a:rPr lang="en-ID" b="1" dirty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Umum</a:t>
            </a:r>
            <a:endParaRPr lang="id-ID" b="1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6929E-BB11-43B6-8263-8A39355D6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1357959" y="2557136"/>
            <a:ext cx="1364981" cy="1075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68FD169-F689-440B-8538-400D8CDC28A3}"/>
              </a:ext>
            </a:extLst>
          </p:cNvPr>
          <p:cNvGrpSpPr/>
          <p:nvPr/>
        </p:nvGrpSpPr>
        <p:grpSpPr>
          <a:xfrm>
            <a:off x="4555666" y="3347188"/>
            <a:ext cx="3154724" cy="1194839"/>
            <a:chOff x="3024443" y="2950527"/>
            <a:chExt cx="3154724" cy="1194839"/>
          </a:xfrm>
        </p:grpSpPr>
        <p:sp>
          <p:nvSpPr>
            <p:cNvPr id="13" name="Arrow: Striped Right 12">
              <a:extLst>
                <a:ext uri="{FF2B5EF4-FFF2-40B4-BE49-F238E27FC236}">
                  <a16:creationId xmlns:a16="http://schemas.microsoft.com/office/drawing/2014/main" id="{3314D60E-2EBB-4F33-8724-1A910BD2206B}"/>
                </a:ext>
              </a:extLst>
            </p:cNvPr>
            <p:cNvSpPr/>
            <p:nvPr/>
          </p:nvSpPr>
          <p:spPr>
            <a:xfrm rot="5400000">
              <a:off x="4004385" y="1970585"/>
              <a:ext cx="1194839" cy="3154724"/>
            </a:xfrm>
            <a:prstGeom prst="striped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CC2CC347-11ED-41DA-96D6-815E89DF9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807" y="3158579"/>
              <a:ext cx="13599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id-ID" sz="2400" dirty="0" err="1"/>
                <a:t>Meliputi</a:t>
              </a:r>
              <a:r>
                <a:rPr lang="en-US" altLang="id-ID" sz="2400" dirty="0"/>
                <a:t>: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AAFC5-C2BB-424F-96FF-F9B6CC059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10060695" y="262795"/>
            <a:ext cx="2342146" cy="184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9AAFC5-C2BB-424F-96FF-F9B6CC0598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460594" y="3407356"/>
            <a:ext cx="897366" cy="706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9AAFC5-C2BB-424F-96FF-F9B6CC0598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31742" y="4732609"/>
            <a:ext cx="1222023" cy="9624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CF3A10-E14C-4D99-95D6-0A1EB228363A}"/>
              </a:ext>
            </a:extLst>
          </p:cNvPr>
          <p:cNvSpPr txBox="1"/>
          <p:nvPr/>
        </p:nvSpPr>
        <p:spPr>
          <a:xfrm>
            <a:off x="2905749" y="2200503"/>
            <a:ext cx="6740340" cy="2485787"/>
          </a:xfrm>
          <a:prstGeom prst="roundRect">
            <a:avLst/>
          </a:prstGeom>
          <a:solidFill>
            <a:srgbClr val="FEACB2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id-ID" sz="2800" dirty="0" err="1">
                <a:latin typeface="Century Gothic" panose="020B0502020202020204" pitchFamily="34" charset="0"/>
              </a:rPr>
              <a:t>Penyebaran</a:t>
            </a:r>
            <a:r>
              <a:rPr lang="en-US" altLang="id-ID" sz="2800" dirty="0">
                <a:latin typeface="Century Gothic" panose="020B0502020202020204" pitchFamily="34" charset="0"/>
              </a:rPr>
              <a:t> Covid-19 </a:t>
            </a:r>
            <a:r>
              <a:rPr lang="en-US" altLang="id-ID" sz="2800" dirty="0" err="1">
                <a:latin typeface="Century Gothic" panose="020B0502020202020204" pitchFamily="34" charset="0"/>
              </a:rPr>
              <a:t>telah</a:t>
            </a:r>
            <a:r>
              <a:rPr lang="en-US" altLang="id-ID" sz="2800" dirty="0">
                <a:latin typeface="Century Gothic" panose="020B0502020202020204" pitchFamily="34" charset="0"/>
              </a:rPr>
              <a:t> </a:t>
            </a:r>
            <a:r>
              <a:rPr lang="en-US" altLang="id-ID" sz="2800" dirty="0" err="1">
                <a:latin typeface="Century Gothic" panose="020B0502020202020204" pitchFamily="34" charset="0"/>
              </a:rPr>
              <a:t>mengakibatkan</a:t>
            </a:r>
            <a:r>
              <a:rPr lang="en-US" altLang="id-ID" sz="2800" dirty="0">
                <a:latin typeface="Century Gothic" panose="020B0502020202020204" pitchFamily="34" charset="0"/>
              </a:rPr>
              <a:t> </a:t>
            </a:r>
            <a:r>
              <a:rPr lang="en-US" altLang="id-ID" sz="2800" b="1" dirty="0" err="1">
                <a:latin typeface="Century Gothic" panose="020B0502020202020204" pitchFamily="34" charset="0"/>
              </a:rPr>
              <a:t>terjadinya</a:t>
            </a:r>
            <a:r>
              <a:rPr lang="en-US" altLang="id-ID" sz="2800" b="1" dirty="0">
                <a:latin typeface="Century Gothic" panose="020B0502020202020204" pitchFamily="34" charset="0"/>
              </a:rPr>
              <a:t> </a:t>
            </a:r>
            <a:r>
              <a:rPr lang="en-US" altLang="id-ID" sz="2800" b="1" dirty="0" err="1">
                <a:latin typeface="Century Gothic" panose="020B0502020202020204" pitchFamily="34" charset="0"/>
              </a:rPr>
              <a:t>perubahan</a:t>
            </a:r>
            <a:r>
              <a:rPr lang="en-US" altLang="id-ID" sz="2800" b="1" dirty="0">
                <a:latin typeface="Century Gothic" panose="020B0502020202020204" pitchFamily="34" charset="0"/>
              </a:rPr>
              <a:t> </a:t>
            </a:r>
            <a:r>
              <a:rPr lang="en-US" altLang="id-ID" sz="2800" dirty="0" err="1">
                <a:latin typeface="Century Gothic" panose="020B0502020202020204" pitchFamily="34" charset="0"/>
              </a:rPr>
              <a:t>keadaan</a:t>
            </a:r>
            <a:r>
              <a:rPr lang="en-US" altLang="id-ID" sz="2800" dirty="0">
                <a:latin typeface="Century Gothic" panose="020B0502020202020204" pitchFamily="34" charset="0"/>
              </a:rPr>
              <a:t> </a:t>
            </a:r>
            <a:r>
              <a:rPr lang="en-US" altLang="id-ID" sz="2800" dirty="0" err="1">
                <a:latin typeface="Century Gothic" panose="020B0502020202020204" pitchFamily="34" charset="0"/>
              </a:rPr>
              <a:t>tertentu</a:t>
            </a:r>
            <a:r>
              <a:rPr lang="en-US" altLang="id-ID" sz="2800" dirty="0">
                <a:latin typeface="Century Gothic" panose="020B0502020202020204" pitchFamily="34" charset="0"/>
              </a:rPr>
              <a:t> yang </a:t>
            </a:r>
            <a:r>
              <a:rPr lang="en-US" altLang="id-ID" sz="2800" dirty="0" err="1">
                <a:latin typeface="Century Gothic" panose="020B0502020202020204" pitchFamily="34" charset="0"/>
              </a:rPr>
              <a:t>berdampak</a:t>
            </a:r>
            <a:r>
              <a:rPr lang="en-US" altLang="id-ID" sz="2800" dirty="0">
                <a:latin typeface="Century Gothic" panose="020B0502020202020204" pitchFamily="34" charset="0"/>
              </a:rPr>
              <a:t> </a:t>
            </a:r>
            <a:r>
              <a:rPr lang="en-US" altLang="id-ID" sz="2800" dirty="0" err="1">
                <a:latin typeface="Century Gothic" panose="020B0502020202020204" pitchFamily="34" charset="0"/>
              </a:rPr>
              <a:t>pada</a:t>
            </a:r>
            <a:r>
              <a:rPr lang="en-US" altLang="id-ID" sz="2800" dirty="0">
                <a:latin typeface="Century Gothic" panose="020B0502020202020204" pitchFamily="34" charset="0"/>
              </a:rPr>
              <a:t> </a:t>
            </a:r>
            <a:r>
              <a:rPr lang="en-US" altLang="id-ID" sz="2800" dirty="0" err="1">
                <a:latin typeface="Century Gothic" panose="020B0502020202020204" pitchFamily="34" charset="0"/>
              </a:rPr>
              <a:t>kehidupan</a:t>
            </a:r>
            <a:r>
              <a:rPr lang="en-US" altLang="id-ID" sz="2800" dirty="0">
                <a:latin typeface="Century Gothic" panose="020B0502020202020204" pitchFamily="34" charset="0"/>
              </a:rPr>
              <a:t> </a:t>
            </a:r>
            <a:r>
              <a:rPr lang="en-US" altLang="id-ID" sz="2800" dirty="0" err="1">
                <a:latin typeface="Century Gothic" panose="020B0502020202020204" pitchFamily="34" charset="0"/>
              </a:rPr>
              <a:t>sehari-hari</a:t>
            </a:r>
            <a:r>
              <a:rPr lang="en-US" altLang="id-ID" sz="2800" dirty="0">
                <a:latin typeface="Century Gothic" panose="020B0502020202020204" pitchFamily="34" charset="0"/>
              </a:rPr>
              <a:t> </a:t>
            </a:r>
            <a:r>
              <a:rPr lang="en-US" altLang="id-ID" sz="2800" dirty="0" err="1">
                <a:latin typeface="Century Gothic" panose="020B0502020202020204" pitchFamily="34" charset="0"/>
              </a:rPr>
              <a:t>masyarakat</a:t>
            </a:r>
            <a:r>
              <a:rPr lang="en-US" altLang="id-ID" sz="2800" dirty="0"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5A7AAF-99F5-47B2-95E3-1146B618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4A740-FC82-4B5A-B452-4FEC4E070832}" type="slidenum">
              <a:rPr lang="id-ID" smtClean="0"/>
              <a:t>7</a:t>
            </a:fld>
            <a:endParaRPr lang="id-ID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31385F-18F4-485E-B343-6D80994A8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1" y="4259762"/>
            <a:ext cx="2519362" cy="25193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2C3CE5-DBE4-49AB-AED2-CF47D7DD0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b="15718"/>
          <a:stretch/>
        </p:blipFill>
        <p:spPr>
          <a:xfrm>
            <a:off x="526390" y="237509"/>
            <a:ext cx="2629200" cy="21839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6605B90-D104-4279-BE23-B449E2BA6B47}"/>
              </a:ext>
            </a:extLst>
          </p:cNvPr>
          <p:cNvGrpSpPr/>
          <p:nvPr/>
        </p:nvGrpSpPr>
        <p:grpSpPr>
          <a:xfrm>
            <a:off x="8953281" y="346154"/>
            <a:ext cx="2856832" cy="2269362"/>
            <a:chOff x="9335168" y="184615"/>
            <a:chExt cx="2856832" cy="226936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E5A4245-5859-4F62-8F18-1ED811CC7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5168" y="184615"/>
              <a:ext cx="2269362" cy="226936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7A6FA2-3C18-4C36-995E-F4C828012FDF}"/>
                </a:ext>
              </a:extLst>
            </p:cNvPr>
            <p:cNvSpPr txBox="1"/>
            <p:nvPr/>
          </p:nvSpPr>
          <p:spPr>
            <a:xfrm>
              <a:off x="9806353" y="601578"/>
              <a:ext cx="2385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dirty="0"/>
                <a:t>Physical Distancing</a:t>
              </a:r>
              <a:endParaRPr lang="id-ID" dirty="0"/>
            </a:p>
          </p:txBody>
        </p:sp>
      </p:grpSp>
      <p:sp>
        <p:nvSpPr>
          <p:cNvPr id="31" name="Arrow: Up 30">
            <a:extLst>
              <a:ext uri="{FF2B5EF4-FFF2-40B4-BE49-F238E27FC236}">
                <a16:creationId xmlns:a16="http://schemas.microsoft.com/office/drawing/2014/main" id="{ED63EFCB-F9F7-4143-8202-1E9B94C305D2}"/>
              </a:ext>
            </a:extLst>
          </p:cNvPr>
          <p:cNvSpPr/>
          <p:nvPr/>
        </p:nvSpPr>
        <p:spPr>
          <a:xfrm rot="18672018">
            <a:off x="2496295" y="2164489"/>
            <a:ext cx="962526" cy="474204"/>
          </a:xfrm>
          <a:prstGeom prst="upArrow">
            <a:avLst/>
          </a:prstGeom>
          <a:solidFill>
            <a:srgbClr val="FEA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272EE6C4-3E95-4F0A-8609-250045CDB249}"/>
              </a:ext>
            </a:extLst>
          </p:cNvPr>
          <p:cNvSpPr/>
          <p:nvPr/>
        </p:nvSpPr>
        <p:spPr>
          <a:xfrm rot="3289601">
            <a:off x="9117378" y="2195073"/>
            <a:ext cx="962526" cy="474204"/>
          </a:xfrm>
          <a:prstGeom prst="upArrow">
            <a:avLst/>
          </a:prstGeom>
          <a:solidFill>
            <a:srgbClr val="FEA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B73BE27-8C1E-4FE8-A1CD-899E85CBAF98}"/>
              </a:ext>
            </a:extLst>
          </p:cNvPr>
          <p:cNvSpPr/>
          <p:nvPr/>
        </p:nvSpPr>
        <p:spPr>
          <a:xfrm rot="8737496">
            <a:off x="9003103" y="4877246"/>
            <a:ext cx="962526" cy="474204"/>
          </a:xfrm>
          <a:prstGeom prst="upArrow">
            <a:avLst/>
          </a:prstGeom>
          <a:solidFill>
            <a:srgbClr val="FEA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E20F4D87-069D-44B8-A58F-ADCCDCA0EE6F}"/>
              </a:ext>
            </a:extLst>
          </p:cNvPr>
          <p:cNvSpPr/>
          <p:nvPr/>
        </p:nvSpPr>
        <p:spPr>
          <a:xfrm rot="12991010">
            <a:off x="2536568" y="4805406"/>
            <a:ext cx="962526" cy="474204"/>
          </a:xfrm>
          <a:prstGeom prst="upArrow">
            <a:avLst/>
          </a:prstGeom>
          <a:solidFill>
            <a:srgbClr val="FEA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6D7B95-37D6-42AC-9D73-77473233B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03" y="5037329"/>
            <a:ext cx="1674395" cy="1674395"/>
          </a:xfrm>
          <a:prstGeom prst="rect">
            <a:avLst/>
          </a:prstGeom>
        </p:spPr>
      </p:pic>
      <p:sp>
        <p:nvSpPr>
          <p:cNvPr id="37" name="Arrow: Up 36">
            <a:extLst>
              <a:ext uri="{FF2B5EF4-FFF2-40B4-BE49-F238E27FC236}">
                <a16:creationId xmlns:a16="http://schemas.microsoft.com/office/drawing/2014/main" id="{1B0EA7A2-63AB-41C9-A182-F943806B91F2}"/>
              </a:ext>
            </a:extLst>
          </p:cNvPr>
          <p:cNvSpPr/>
          <p:nvPr/>
        </p:nvSpPr>
        <p:spPr>
          <a:xfrm>
            <a:off x="5678567" y="1836026"/>
            <a:ext cx="962526" cy="411756"/>
          </a:xfrm>
          <a:prstGeom prst="upArrow">
            <a:avLst/>
          </a:prstGeom>
          <a:solidFill>
            <a:srgbClr val="FEA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E72C4638-6C0D-46B2-A3EE-2C8CB058A188}"/>
              </a:ext>
            </a:extLst>
          </p:cNvPr>
          <p:cNvSpPr/>
          <p:nvPr/>
        </p:nvSpPr>
        <p:spPr>
          <a:xfrm rot="10800000">
            <a:off x="5768229" y="5114348"/>
            <a:ext cx="962526" cy="411756"/>
          </a:xfrm>
          <a:prstGeom prst="upArrow">
            <a:avLst/>
          </a:prstGeom>
          <a:solidFill>
            <a:srgbClr val="FEA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BC28848-DEBD-43B1-8352-8B12AE103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29" y="355889"/>
            <a:ext cx="1546312" cy="15463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317E6C-ED4B-40A7-A47D-7F130E7A31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25" b="90000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93" y="5320226"/>
            <a:ext cx="1730652" cy="17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2632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15424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F9EB9C-DE94-4912-98CD-D48A99FB6372}"/>
              </a:ext>
            </a:extLst>
          </p:cNvPr>
          <p:cNvSpPr/>
          <p:nvPr/>
        </p:nvSpPr>
        <p:spPr>
          <a:xfrm>
            <a:off x="1491575" y="100067"/>
            <a:ext cx="9283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PERMASALAHAN SELAMA MASA PANDEMI COVID-19 PADA ORANG TUA </a:t>
            </a:r>
            <a:endParaRPr lang="id-ID" sz="32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087F288-1E69-493D-B0C2-DD96AB48D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307108"/>
              </p:ext>
            </p:extLst>
          </p:nvPr>
        </p:nvGraphicFramePr>
        <p:xfrm>
          <a:off x="1883803" y="1254310"/>
          <a:ext cx="9018399" cy="541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E6B752B-D9F6-4D06-9EBA-CFEDAEEE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572" y="5427301"/>
            <a:ext cx="934637" cy="12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4F154-D00E-49BF-99BD-1BD2380B0E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1288717"/>
            <a:ext cx="1398913" cy="1398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D01726-28A1-44C8-B9A5-838A4BC00C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6" r="24785"/>
          <a:stretch/>
        </p:blipFill>
        <p:spPr>
          <a:xfrm>
            <a:off x="269631" y="3504479"/>
            <a:ext cx="1532111" cy="1859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2F8D65-150A-472B-95CE-0148F8CF6E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6" r="24411"/>
          <a:stretch/>
        </p:blipFill>
        <p:spPr>
          <a:xfrm>
            <a:off x="8797519" y="5201451"/>
            <a:ext cx="1364520" cy="1397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9AAFC5-C2BB-424F-96FF-F9B6CC0598B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9892575" y="707012"/>
            <a:ext cx="2357123" cy="185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91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1542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F9EB9C-DE94-4912-98CD-D48A99FB6372}"/>
              </a:ext>
            </a:extLst>
          </p:cNvPr>
          <p:cNvSpPr/>
          <p:nvPr/>
        </p:nvSpPr>
        <p:spPr>
          <a:xfrm>
            <a:off x="1364981" y="175502"/>
            <a:ext cx="9929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PERMASALAHAN SELAMA MASA PANDEMI COVID 19 </a:t>
            </a:r>
          </a:p>
          <a:p>
            <a:pPr algn="ctr"/>
            <a:r>
              <a:rPr lang="en-US" sz="24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PADA ANAK </a:t>
            </a:r>
            <a:endParaRPr lang="id-ID" sz="2800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9E32C3-2B03-40F3-AFF2-672CC96EED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72137" y="298799"/>
            <a:ext cx="1894788" cy="1492254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C95576E-E02C-4DF7-9F17-54AA80975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859473"/>
              </p:ext>
            </p:extLst>
          </p:nvPr>
        </p:nvGraphicFramePr>
        <p:xfrm>
          <a:off x="1657138" y="1705304"/>
          <a:ext cx="9018399" cy="512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C013CBC6-A22D-4B4C-8214-2B04BEF424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05" y="4375860"/>
            <a:ext cx="1546312" cy="1546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342E37-B18E-49A8-AFF1-267F3A8A8B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76" y="1560886"/>
            <a:ext cx="1952589" cy="1952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61A2B3-DF5A-48AA-AAA4-A208E1AADA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936" l="9904" r="100000">
                        <a14:foregroundMark x1="43610" y1="47444" x2="43610" y2="47444"/>
                        <a14:foregroundMark x1="54952" y1="52077" x2="54952" y2="5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52" y="4008587"/>
            <a:ext cx="2139652" cy="21396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A52A41-0EC7-4302-9C8E-8F940ED83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15" b="876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89" b="11415"/>
          <a:stretch/>
        </p:blipFill>
        <p:spPr>
          <a:xfrm>
            <a:off x="2649415" y="1705304"/>
            <a:ext cx="1952589" cy="16637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901416" y="2970024"/>
            <a:ext cx="2818249" cy="1690949"/>
            <a:chOff x="6190736" y="1881244"/>
            <a:chExt cx="2818249" cy="1690949"/>
          </a:xfrm>
        </p:grpSpPr>
        <p:sp>
          <p:nvSpPr>
            <p:cNvPr id="12" name="Rectangle 11"/>
            <p:cNvSpPr/>
            <p:nvPr/>
          </p:nvSpPr>
          <p:spPr>
            <a:xfrm>
              <a:off x="6190736" y="1881244"/>
              <a:ext cx="2818249" cy="169094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6190736" y="1881244"/>
              <a:ext cx="2818249" cy="16909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Century Gothic" pitchFamily="34" charset="0"/>
                </a:rPr>
                <a:t>PERUBAHAN !!!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A9E32C3-2B03-40F3-AFF2-672CC96EED4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78889" l="10000" r="90000">
                        <a14:foregroundMark x1="41600" y1="36759" x2="41600" y2="36759"/>
                        <a14:foregroundMark x1="42100" y1="38148" x2="42100" y2="38148"/>
                        <a14:foregroundMark x1="43600" y1="37685" x2="43600" y2="37685"/>
                        <a14:foregroundMark x1="60800" y1="36296" x2="60800" y2="36296"/>
                        <a14:foregroundMark x1="57800" y1="37685" x2="57800" y2="37685"/>
                        <a14:foregroundMark x1="41600" y1="38148" x2="41600" y2="38148"/>
                        <a14:foregroundMark x1="43100" y1="39074" x2="43100" y2="39074"/>
                        <a14:foregroundMark x1="54400" y1="58611" x2="54400" y2="58611"/>
                        <a14:foregroundMark x1="49500" y1="53148" x2="49500" y2="53148"/>
                        <a14:foregroundMark x1="43600" y1="51296" x2="43600" y2="51296"/>
                        <a14:foregroundMark x1="43600" y1="51296" x2="43600" y2="51296"/>
                        <a14:foregroundMark x1="53900" y1="51296" x2="53900" y2="51296"/>
                        <a14:foregroundMark x1="59800" y1="51296" x2="59800" y2="51296"/>
                        <a14:foregroundMark x1="51500" y1="54444" x2="51500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13822"/>
          <a:stretch/>
        </p:blipFill>
        <p:spPr>
          <a:xfrm>
            <a:off x="10927237" y="1791053"/>
            <a:ext cx="1496997" cy="11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30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1153</Words>
  <Application>Microsoft Office PowerPoint</Application>
  <PresentationFormat>Widescreen</PresentationFormat>
  <Paragraphs>232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AcuminPro</vt:lpstr>
      <vt:lpstr>Arial</vt:lpstr>
      <vt:lpstr>Bahnschrift SemiLight Condensed</vt:lpstr>
      <vt:lpstr>Calibri</vt:lpstr>
      <vt:lpstr>Calibri Light</vt:lpstr>
      <vt:lpstr>Century Gothic</vt:lpstr>
      <vt:lpstr>Franklin Gothic Book</vt:lpstr>
      <vt:lpstr>Georgia</vt:lpstr>
      <vt:lpstr>Tahoma</vt:lpstr>
      <vt:lpstr>Office Theme</vt:lpstr>
      <vt:lpstr>Oleh:  Lenny N Rosalin Deputi Menteri PPPA Bidang Tumbuh Kembang Anak Kementerian Pemberdayaan Perempuan dan Perlindungan Anak RI   Jakarta, 4 Mei 2020</vt:lpstr>
      <vt:lpstr>PowerPoint Presentation</vt:lpstr>
      <vt:lpstr>PowerPoint Presentation</vt:lpstr>
      <vt:lpstr>Situasi Sebaran Covid-19 (Kasus Positif)  </vt:lpstr>
      <vt:lpstr>PowerPoint Presentation</vt:lpstr>
      <vt:lpstr>DAMPAK PENYEBARAN COVID-19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LAYANAN PUSPAGA  DALAM MASA PANDEMI COVID-19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Keynote Speech Menteri Pemberdayaan Perempuan dan Perlindungan Anak Republik Indonesia Denpasar, 16 Januari 2020</dc:title>
  <dc:creator>LAG</dc:creator>
  <cp:lastModifiedBy>user</cp:lastModifiedBy>
  <cp:revision>109</cp:revision>
  <dcterms:created xsi:type="dcterms:W3CDTF">2020-01-14T07:49:23Z</dcterms:created>
  <dcterms:modified xsi:type="dcterms:W3CDTF">2020-05-04T04:11:09Z</dcterms:modified>
</cp:coreProperties>
</file>